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56" r:id="rId2"/>
    <p:sldId id="327" r:id="rId3"/>
    <p:sldId id="336" r:id="rId4"/>
    <p:sldId id="258" r:id="rId5"/>
    <p:sldId id="330" r:id="rId6"/>
    <p:sldId id="259" r:id="rId7"/>
    <p:sldId id="260" r:id="rId8"/>
    <p:sldId id="331" r:id="rId9"/>
    <p:sldId id="265" r:id="rId10"/>
    <p:sldId id="266" r:id="rId11"/>
    <p:sldId id="328" r:id="rId12"/>
    <p:sldId id="329" r:id="rId13"/>
    <p:sldId id="261" r:id="rId14"/>
    <p:sldId id="269" r:id="rId15"/>
    <p:sldId id="262" r:id="rId16"/>
    <p:sldId id="263" r:id="rId17"/>
    <p:sldId id="268" r:id="rId18"/>
    <p:sldId id="267" r:id="rId19"/>
    <p:sldId id="335" r:id="rId20"/>
    <p:sldId id="333" r:id="rId21"/>
    <p:sldId id="334" r:id="rId22"/>
    <p:sldId id="270" r:id="rId23"/>
    <p:sldId id="264" r:id="rId24"/>
    <p:sldId id="339" r:id="rId25"/>
    <p:sldId id="273" r:id="rId26"/>
    <p:sldId id="340" r:id="rId27"/>
    <p:sldId id="341" r:id="rId28"/>
    <p:sldId id="303" r:id="rId29"/>
    <p:sldId id="342" r:id="rId30"/>
    <p:sldId id="302" r:id="rId31"/>
    <p:sldId id="306" r:id="rId32"/>
    <p:sldId id="343" r:id="rId33"/>
    <p:sldId id="344" r:id="rId34"/>
    <p:sldId id="364" r:id="rId35"/>
    <p:sldId id="365" r:id="rId36"/>
    <p:sldId id="366" r:id="rId37"/>
    <p:sldId id="360" r:id="rId38"/>
    <p:sldId id="361" r:id="rId39"/>
    <p:sldId id="367" r:id="rId40"/>
    <p:sldId id="338" r:id="rId41"/>
    <p:sldId id="346" r:id="rId42"/>
    <p:sldId id="347" r:id="rId43"/>
    <p:sldId id="348" r:id="rId44"/>
    <p:sldId id="356" r:id="rId45"/>
    <p:sldId id="357" r:id="rId46"/>
    <p:sldId id="358" r:id="rId47"/>
    <p:sldId id="359" r:id="rId48"/>
    <p:sldId id="363" r:id="rId49"/>
    <p:sldId id="349" r:id="rId50"/>
    <p:sldId id="350" r:id="rId51"/>
    <p:sldId id="351" r:id="rId52"/>
    <p:sldId id="352" r:id="rId53"/>
    <p:sldId id="354" r:id="rId54"/>
    <p:sldId id="362" r:id="rId55"/>
    <p:sldId id="353" r:id="rId56"/>
    <p:sldId id="326" r:id="rId57"/>
    <p:sldId id="310" r:id="rId58"/>
    <p:sldId id="284" r:id="rId59"/>
    <p:sldId id="323" r:id="rId60"/>
    <p:sldId id="368" r:id="rId61"/>
    <p:sldId id="369" r:id="rId62"/>
    <p:sldId id="370" r:id="rId63"/>
    <p:sldId id="371" r:id="rId6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1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327"/>
  </p:normalViewPr>
  <p:slideViewPr>
    <p:cSldViewPr snapToGrid="0" snapToObjects="1">
      <p:cViewPr varScale="1">
        <p:scale>
          <a:sx n="123" d="100"/>
          <a:sy n="123" d="100"/>
        </p:scale>
        <p:origin x="696" y="192"/>
      </p:cViewPr>
      <p:guideLst/>
    </p:cSldViewPr>
  </p:slideViewPr>
  <p:outlineViewPr>
    <p:cViewPr>
      <p:scale>
        <a:sx n="33" d="100"/>
        <a:sy n="33" d="100"/>
      </p:scale>
      <p:origin x="0" y="-2882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C3FC93-DB98-2B42-BEEB-036782C2CB0A}" type="datetimeFigureOut">
              <a:rPr lang="fi-FI" smtClean="0"/>
              <a:t>3.2.2023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C48757-2A0C-C24D-ACD5-9DB5DEB867A1}" type="slidenum">
              <a:rPr lang="fi-FI" smtClean="0"/>
              <a:t>‹#›</a:t>
            </a:fld>
            <a:endParaRPr lang="fi-FI"/>
          </a:p>
        </p:txBody>
      </p:sp>
    </p:spTree>
    <p:extLst>
      <p:ext uri="{BB962C8B-B14F-4D97-AF65-F5344CB8AC3E}">
        <p14:creationId xmlns:p14="http://schemas.microsoft.com/office/powerpoint/2010/main" val="3992481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D77691F-E5DD-4A1F-A5DD-E5528ABFB047}" type="slidenum">
              <a:rPr lang="fi-FI" smtClean="0"/>
              <a:t>30</a:t>
            </a:fld>
            <a:endParaRPr lang="fi-FI"/>
          </a:p>
        </p:txBody>
      </p:sp>
    </p:spTree>
    <p:extLst>
      <p:ext uri="{BB962C8B-B14F-4D97-AF65-F5344CB8AC3E}">
        <p14:creationId xmlns:p14="http://schemas.microsoft.com/office/powerpoint/2010/main" val="252544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503F45E-7DAB-4963-B2BF-AC4235A20BE6}" type="slidenum">
              <a:rPr lang="en-GB" smtClean="0"/>
              <a:t>41</a:t>
            </a:fld>
            <a:endParaRPr lang="en-GB"/>
          </a:p>
        </p:txBody>
      </p:sp>
    </p:spTree>
    <p:extLst>
      <p:ext uri="{BB962C8B-B14F-4D97-AF65-F5344CB8AC3E}">
        <p14:creationId xmlns:p14="http://schemas.microsoft.com/office/powerpoint/2010/main" val="1994996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https</a:t>
            </a:r>
            <a:r>
              <a:rPr lang="fi-FI" dirty="0"/>
              <a:t>://</a:t>
            </a:r>
            <a:r>
              <a:rPr lang="fi-FI" dirty="0" err="1"/>
              <a:t>twitter.com</a:t>
            </a:r>
            <a:r>
              <a:rPr lang="fi-FI" dirty="0"/>
              <a:t>/</a:t>
            </a:r>
            <a:r>
              <a:rPr lang="fi-FI" dirty="0" err="1"/>
              <a:t>phpelastus</a:t>
            </a:r>
            <a:r>
              <a:rPr lang="fi-FI" dirty="0"/>
              <a:t>/status/1618272436281303042</a:t>
            </a:r>
          </a:p>
        </p:txBody>
      </p:sp>
      <p:sp>
        <p:nvSpPr>
          <p:cNvPr id="4" name="Dian numeron paikkamerkki 3"/>
          <p:cNvSpPr>
            <a:spLocks noGrp="1"/>
          </p:cNvSpPr>
          <p:nvPr>
            <p:ph type="sldNum" sz="quarter" idx="5"/>
          </p:nvPr>
        </p:nvSpPr>
        <p:spPr/>
        <p:txBody>
          <a:bodyPr/>
          <a:lstStyle/>
          <a:p>
            <a:fld id="{69C48757-2A0C-C24D-ACD5-9DB5DEB867A1}" type="slidenum">
              <a:rPr lang="fi-FI" smtClean="0"/>
              <a:t>60</a:t>
            </a:fld>
            <a:endParaRPr lang="fi-FI"/>
          </a:p>
        </p:txBody>
      </p:sp>
    </p:spTree>
    <p:extLst>
      <p:ext uri="{BB962C8B-B14F-4D97-AF65-F5344CB8AC3E}">
        <p14:creationId xmlns:p14="http://schemas.microsoft.com/office/powerpoint/2010/main" val="1967702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84AD16-372F-FD51-3728-F1C746B52A39}"/>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74125DC0-35F9-9333-55F5-B16304BF9F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1CF6A87D-302D-445C-E9B4-E8684A32BEDE}"/>
              </a:ext>
            </a:extLst>
          </p:cNvPr>
          <p:cNvSpPr>
            <a:spLocks noGrp="1"/>
          </p:cNvSpPr>
          <p:nvPr>
            <p:ph type="dt" sz="half" idx="10"/>
          </p:nvPr>
        </p:nvSpPr>
        <p:spPr/>
        <p:txBody>
          <a:bodyPr/>
          <a:lstStyle/>
          <a:p>
            <a:fld id="{CBCF2E3A-FE8F-1F4B-821C-E57F693CC3FB}" type="datetimeFigureOut">
              <a:rPr lang="fi-FI" smtClean="0"/>
              <a:t>3.2.2023</a:t>
            </a:fld>
            <a:endParaRPr lang="fi-FI"/>
          </a:p>
        </p:txBody>
      </p:sp>
      <p:sp>
        <p:nvSpPr>
          <p:cNvPr id="5" name="Alatunnisteen paikkamerkki 4">
            <a:extLst>
              <a:ext uri="{FF2B5EF4-FFF2-40B4-BE49-F238E27FC236}">
                <a16:creationId xmlns:a16="http://schemas.microsoft.com/office/drawing/2014/main" id="{BDE6F6B4-19A9-0EAE-C60D-B8066036AC4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916694D-6165-E353-FE4D-C4E39064A884}"/>
              </a:ext>
            </a:extLst>
          </p:cNvPr>
          <p:cNvSpPr>
            <a:spLocks noGrp="1"/>
          </p:cNvSpPr>
          <p:nvPr>
            <p:ph type="sldNum" sz="quarter" idx="12"/>
          </p:nvPr>
        </p:nvSpPr>
        <p:spPr/>
        <p:txBody>
          <a:bodyPr/>
          <a:lstStyle/>
          <a:p>
            <a:fld id="{D1A4C481-6497-2243-AB5A-B870BC69C37E}" type="slidenum">
              <a:rPr lang="fi-FI" smtClean="0"/>
              <a:t>‹#›</a:t>
            </a:fld>
            <a:endParaRPr lang="fi-FI"/>
          </a:p>
        </p:txBody>
      </p:sp>
    </p:spTree>
    <p:extLst>
      <p:ext uri="{BB962C8B-B14F-4D97-AF65-F5344CB8AC3E}">
        <p14:creationId xmlns:p14="http://schemas.microsoft.com/office/powerpoint/2010/main" val="594651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AC9A23-FC9D-FFD9-A696-0F20F290FC1D}"/>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468F0927-CA5E-D051-6818-C9502072EDAF}"/>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ECED3C3-3747-B2ED-03C4-D419471E1238}"/>
              </a:ext>
            </a:extLst>
          </p:cNvPr>
          <p:cNvSpPr>
            <a:spLocks noGrp="1"/>
          </p:cNvSpPr>
          <p:nvPr>
            <p:ph type="dt" sz="half" idx="10"/>
          </p:nvPr>
        </p:nvSpPr>
        <p:spPr/>
        <p:txBody>
          <a:bodyPr/>
          <a:lstStyle/>
          <a:p>
            <a:fld id="{CBCF2E3A-FE8F-1F4B-821C-E57F693CC3FB}" type="datetimeFigureOut">
              <a:rPr lang="fi-FI" smtClean="0"/>
              <a:t>3.2.2023</a:t>
            </a:fld>
            <a:endParaRPr lang="fi-FI"/>
          </a:p>
        </p:txBody>
      </p:sp>
      <p:sp>
        <p:nvSpPr>
          <p:cNvPr id="5" name="Alatunnisteen paikkamerkki 4">
            <a:extLst>
              <a:ext uri="{FF2B5EF4-FFF2-40B4-BE49-F238E27FC236}">
                <a16:creationId xmlns:a16="http://schemas.microsoft.com/office/drawing/2014/main" id="{42641EC7-19C8-E11B-970E-88686720179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F6A6F10-08E5-F1B3-5333-0404F84A56BD}"/>
              </a:ext>
            </a:extLst>
          </p:cNvPr>
          <p:cNvSpPr>
            <a:spLocks noGrp="1"/>
          </p:cNvSpPr>
          <p:nvPr>
            <p:ph type="sldNum" sz="quarter" idx="12"/>
          </p:nvPr>
        </p:nvSpPr>
        <p:spPr/>
        <p:txBody>
          <a:bodyPr/>
          <a:lstStyle/>
          <a:p>
            <a:fld id="{D1A4C481-6497-2243-AB5A-B870BC69C37E}" type="slidenum">
              <a:rPr lang="fi-FI" smtClean="0"/>
              <a:t>‹#›</a:t>
            </a:fld>
            <a:endParaRPr lang="fi-FI"/>
          </a:p>
        </p:txBody>
      </p:sp>
    </p:spTree>
    <p:extLst>
      <p:ext uri="{BB962C8B-B14F-4D97-AF65-F5344CB8AC3E}">
        <p14:creationId xmlns:p14="http://schemas.microsoft.com/office/powerpoint/2010/main" val="575789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91DFB9B1-1469-4298-1C58-3B4A19E0F787}"/>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49295F82-80BD-5831-D8A5-A532FB150DEF}"/>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CB3EAF8-567E-7A15-938F-094FC1265553}"/>
              </a:ext>
            </a:extLst>
          </p:cNvPr>
          <p:cNvSpPr>
            <a:spLocks noGrp="1"/>
          </p:cNvSpPr>
          <p:nvPr>
            <p:ph type="dt" sz="half" idx="10"/>
          </p:nvPr>
        </p:nvSpPr>
        <p:spPr/>
        <p:txBody>
          <a:bodyPr/>
          <a:lstStyle/>
          <a:p>
            <a:fld id="{CBCF2E3A-FE8F-1F4B-821C-E57F693CC3FB}" type="datetimeFigureOut">
              <a:rPr lang="fi-FI" smtClean="0"/>
              <a:t>3.2.2023</a:t>
            </a:fld>
            <a:endParaRPr lang="fi-FI"/>
          </a:p>
        </p:txBody>
      </p:sp>
      <p:sp>
        <p:nvSpPr>
          <p:cNvPr id="5" name="Alatunnisteen paikkamerkki 4">
            <a:extLst>
              <a:ext uri="{FF2B5EF4-FFF2-40B4-BE49-F238E27FC236}">
                <a16:creationId xmlns:a16="http://schemas.microsoft.com/office/drawing/2014/main" id="{C2E6243B-3B59-0000-A458-1FAC8CD82E7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153CA81-C81B-6DFD-84A7-1B35155C1FA6}"/>
              </a:ext>
            </a:extLst>
          </p:cNvPr>
          <p:cNvSpPr>
            <a:spLocks noGrp="1"/>
          </p:cNvSpPr>
          <p:nvPr>
            <p:ph type="sldNum" sz="quarter" idx="12"/>
          </p:nvPr>
        </p:nvSpPr>
        <p:spPr/>
        <p:txBody>
          <a:bodyPr/>
          <a:lstStyle/>
          <a:p>
            <a:fld id="{D1A4C481-6497-2243-AB5A-B870BC69C37E}" type="slidenum">
              <a:rPr lang="fi-FI" smtClean="0"/>
              <a:t>‹#›</a:t>
            </a:fld>
            <a:endParaRPr lang="fi-FI"/>
          </a:p>
        </p:txBody>
      </p:sp>
    </p:spTree>
    <p:extLst>
      <p:ext uri="{BB962C8B-B14F-4D97-AF65-F5344CB8AC3E}">
        <p14:creationId xmlns:p14="http://schemas.microsoft.com/office/powerpoint/2010/main" val="225150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cxnSp>
        <p:nvCxnSpPr>
          <p:cNvPr id="5" name="Gerader Verbinder 2">
            <a:extLst>
              <a:ext uri="{FF2B5EF4-FFF2-40B4-BE49-F238E27FC236}">
                <a16:creationId xmlns:a16="http://schemas.microsoft.com/office/drawing/2014/main" id="{E626D0DF-8355-4432-AA4C-96E060E00A9C}"/>
              </a:ext>
            </a:extLst>
          </p:cNvPr>
          <p:cNvCxnSpPr>
            <a:cxnSpLocks/>
          </p:cNvCxnSpPr>
          <p:nvPr userDrawn="1"/>
        </p:nvCxnSpPr>
        <p:spPr>
          <a:xfrm flipH="1">
            <a:off x="1590" y="1109185"/>
            <a:ext cx="121888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0E6764E0-1155-4964-AA49-B08EECF4B090}"/>
              </a:ext>
            </a:extLst>
          </p:cNvPr>
          <p:cNvSpPr>
            <a:spLocks noGrp="1"/>
          </p:cNvSpPr>
          <p:nvPr>
            <p:ph type="title"/>
          </p:nvPr>
        </p:nvSpPr>
        <p:spPr>
          <a:xfrm>
            <a:off x="914399" y="136521"/>
            <a:ext cx="8458343" cy="909682"/>
          </a:xfrm>
        </p:spPr>
        <p:txBody>
          <a:bodyPr/>
          <a:lstStyle/>
          <a:p>
            <a:r>
              <a:rPr lang="en-US"/>
              <a:t>Click to edit Master title style</a:t>
            </a:r>
            <a:endParaRPr lang="en-GB"/>
          </a:p>
        </p:txBody>
      </p:sp>
      <p:sp>
        <p:nvSpPr>
          <p:cNvPr id="16" name="Date Placeholder 15">
            <a:extLst>
              <a:ext uri="{FF2B5EF4-FFF2-40B4-BE49-F238E27FC236}">
                <a16:creationId xmlns:a16="http://schemas.microsoft.com/office/drawing/2014/main" id="{9E701FF2-2217-42E5-B68E-50BA68C277EB}"/>
              </a:ext>
            </a:extLst>
          </p:cNvPr>
          <p:cNvSpPr>
            <a:spLocks noGrp="1"/>
          </p:cNvSpPr>
          <p:nvPr>
            <p:ph type="dt" sz="half" idx="10"/>
          </p:nvPr>
        </p:nvSpPr>
        <p:spPr>
          <a:xfrm>
            <a:off x="914399" y="6483179"/>
            <a:ext cx="1143000" cy="238300"/>
          </a:xfrm>
        </p:spPr>
        <p:txBody>
          <a:bodyPr/>
          <a:lstStyle/>
          <a:p>
            <a:fld id="{295ED74B-FBB8-4915-A2E4-DFED24F9BE90}" type="datetime1">
              <a:rPr lang="fi-FI" smtClean="0"/>
              <a:t>3.2.2023</a:t>
            </a:fld>
            <a:endParaRPr lang="en-GB" dirty="0"/>
          </a:p>
        </p:txBody>
      </p:sp>
      <p:sp>
        <p:nvSpPr>
          <p:cNvPr id="18" name="Slide Number Placeholder 17">
            <a:extLst>
              <a:ext uri="{FF2B5EF4-FFF2-40B4-BE49-F238E27FC236}">
                <a16:creationId xmlns:a16="http://schemas.microsoft.com/office/drawing/2014/main" id="{52BBB6A6-E100-4C11-9FE5-5CDD640AB0DB}"/>
              </a:ext>
            </a:extLst>
          </p:cNvPr>
          <p:cNvSpPr>
            <a:spLocks noGrp="1"/>
          </p:cNvSpPr>
          <p:nvPr>
            <p:ph type="sldNum" sz="quarter" idx="12"/>
          </p:nvPr>
        </p:nvSpPr>
        <p:spPr>
          <a:xfrm>
            <a:off x="10261257" y="6483179"/>
            <a:ext cx="867032" cy="238300"/>
          </a:xfrm>
        </p:spPr>
        <p:txBody>
          <a:bodyPr/>
          <a:lstStyle/>
          <a:p>
            <a:fld id="{E5CB4DED-4670-4BBC-B227-79CDA6F296AC}" type="slidenum">
              <a:rPr lang="en-GB" smtClean="0"/>
              <a:t>‹#›</a:t>
            </a:fld>
            <a:endParaRPr lang="en-GB"/>
          </a:p>
        </p:txBody>
      </p:sp>
      <p:sp>
        <p:nvSpPr>
          <p:cNvPr id="20" name="Text Placeholder 19">
            <a:extLst>
              <a:ext uri="{FF2B5EF4-FFF2-40B4-BE49-F238E27FC236}">
                <a16:creationId xmlns:a16="http://schemas.microsoft.com/office/drawing/2014/main" id="{7B26383B-A358-46FD-BB16-DC931D714E43}"/>
              </a:ext>
            </a:extLst>
          </p:cNvPr>
          <p:cNvSpPr>
            <a:spLocks noGrp="1"/>
          </p:cNvSpPr>
          <p:nvPr>
            <p:ph type="body" sz="quarter" idx="13"/>
          </p:nvPr>
        </p:nvSpPr>
        <p:spPr>
          <a:xfrm>
            <a:off x="915429" y="1307453"/>
            <a:ext cx="10212860"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6">
            <a:extLst>
              <a:ext uri="{FF2B5EF4-FFF2-40B4-BE49-F238E27FC236}">
                <a16:creationId xmlns:a16="http://schemas.microsoft.com/office/drawing/2014/main" id="{F49C3F32-46E0-4970-92DE-40BECE91AC0B}"/>
              </a:ext>
            </a:extLst>
          </p:cNvPr>
          <p:cNvSpPr>
            <a:spLocks noGrp="1"/>
          </p:cNvSpPr>
          <p:nvPr>
            <p:ph type="body" sz="quarter" idx="14" hasCustomPrompt="1"/>
          </p:nvPr>
        </p:nvSpPr>
        <p:spPr>
          <a:xfrm>
            <a:off x="2183713" y="6464216"/>
            <a:ext cx="2441575" cy="276225"/>
          </a:xfrm>
        </p:spPr>
        <p:txBody>
          <a:bodyPr vert="horz" lIns="91440" tIns="45720" rIns="91440" bIns="45720" rtlCol="0" anchor="ctr"/>
          <a:lstStyle>
            <a:lvl1pPr marL="0" indent="0">
              <a:buNone/>
              <a:defRPr lang="en-GB" sz="1200" dirty="0">
                <a:solidFill>
                  <a:schemeClr val="tx1">
                    <a:tint val="75000"/>
                  </a:schemeClr>
                </a:solidFill>
              </a:defRPr>
            </a:lvl1pPr>
          </a:lstStyle>
          <a:p>
            <a:pPr marL="0" lvl="0" defTabSz="914034"/>
            <a:r>
              <a:rPr lang="en-GB" dirty="0" err="1"/>
              <a:t>Esittäjän</a:t>
            </a:r>
            <a:r>
              <a:rPr lang="en-GB" dirty="0"/>
              <a:t> </a:t>
            </a:r>
            <a:r>
              <a:rPr lang="en-GB" dirty="0" err="1"/>
              <a:t>nimi</a:t>
            </a:r>
            <a:endParaRPr lang="en-GB" dirty="0"/>
          </a:p>
        </p:txBody>
      </p:sp>
    </p:spTree>
    <p:extLst>
      <p:ext uri="{BB962C8B-B14F-4D97-AF65-F5344CB8AC3E}">
        <p14:creationId xmlns:p14="http://schemas.microsoft.com/office/powerpoint/2010/main" val="1344882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D9DC2B-16F5-4CB9-A8D7-C57652B94A40}"/>
              </a:ext>
            </a:extLst>
          </p:cNvPr>
          <p:cNvSpPr>
            <a:spLocks noGrp="1"/>
          </p:cNvSpPr>
          <p:nvPr>
            <p:ph idx="1"/>
          </p:nvPr>
        </p:nvSpPr>
        <p:spPr>
          <a:xfrm>
            <a:off x="5183188" y="1157033"/>
            <a:ext cx="6172200" cy="470402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a:extLst>
              <a:ext uri="{FF2B5EF4-FFF2-40B4-BE49-F238E27FC236}">
                <a16:creationId xmlns:a16="http://schemas.microsoft.com/office/drawing/2014/main" id="{6992163D-BD87-42B5-B5BB-D6FC47492F2D}"/>
              </a:ext>
            </a:extLst>
          </p:cNvPr>
          <p:cNvSpPr>
            <a:spLocks noGrp="1"/>
          </p:cNvSpPr>
          <p:nvPr>
            <p:ph type="body" sz="half" idx="2"/>
          </p:nvPr>
        </p:nvSpPr>
        <p:spPr>
          <a:xfrm>
            <a:off x="839790" y="1164967"/>
            <a:ext cx="3932237" cy="4704021"/>
          </a:xfrm>
        </p:spPr>
        <p:txBody>
          <a:bodyPr/>
          <a:lstStyle>
            <a:lvl1pPr marL="0" indent="0">
              <a:buNone/>
              <a:defRPr sz="1600"/>
            </a:lvl1pPr>
            <a:lvl2pPr marL="457214" indent="0">
              <a:buNone/>
              <a:defRPr sz="1400"/>
            </a:lvl2pPr>
            <a:lvl3pPr marL="914428" indent="0">
              <a:buNone/>
              <a:defRPr sz="1200"/>
            </a:lvl3pPr>
            <a:lvl4pPr marL="1371642" indent="0">
              <a:buNone/>
              <a:defRPr sz="1000"/>
            </a:lvl4pPr>
            <a:lvl5pPr marL="1828858" indent="0">
              <a:buNone/>
              <a:defRPr sz="1000"/>
            </a:lvl5pPr>
            <a:lvl6pPr marL="2286071" indent="0">
              <a:buNone/>
              <a:defRPr sz="1000"/>
            </a:lvl6pPr>
            <a:lvl7pPr marL="2743286" indent="0">
              <a:buNone/>
              <a:defRPr sz="1000"/>
            </a:lvl7pPr>
            <a:lvl8pPr marL="3200500" indent="0">
              <a:buNone/>
              <a:defRPr sz="1000"/>
            </a:lvl8pPr>
            <a:lvl9pPr marL="3657714" indent="0">
              <a:buNone/>
              <a:defRPr sz="1000"/>
            </a:lvl9pPr>
          </a:lstStyle>
          <a:p>
            <a:pPr lvl="0"/>
            <a:r>
              <a:rPr lang="en-US"/>
              <a:t>Click to edit Master text styles</a:t>
            </a:r>
          </a:p>
        </p:txBody>
      </p:sp>
      <p:cxnSp>
        <p:nvCxnSpPr>
          <p:cNvPr id="8" name="Gerader Verbinder 2">
            <a:extLst>
              <a:ext uri="{FF2B5EF4-FFF2-40B4-BE49-F238E27FC236}">
                <a16:creationId xmlns:a16="http://schemas.microsoft.com/office/drawing/2014/main" id="{E2D28978-0F5F-4A3C-8074-E2E7CC164855}"/>
              </a:ext>
            </a:extLst>
          </p:cNvPr>
          <p:cNvCxnSpPr>
            <a:cxnSpLocks/>
          </p:cNvCxnSpPr>
          <p:nvPr userDrawn="1"/>
        </p:nvCxnSpPr>
        <p:spPr>
          <a:xfrm flipH="1">
            <a:off x="1590" y="1109185"/>
            <a:ext cx="121888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itle 9">
            <a:extLst>
              <a:ext uri="{FF2B5EF4-FFF2-40B4-BE49-F238E27FC236}">
                <a16:creationId xmlns:a16="http://schemas.microsoft.com/office/drawing/2014/main" id="{91B86FC9-B8F1-4A9F-A917-F03687CC411E}"/>
              </a:ext>
            </a:extLst>
          </p:cNvPr>
          <p:cNvSpPr>
            <a:spLocks noGrp="1"/>
          </p:cNvSpPr>
          <p:nvPr>
            <p:ph type="title"/>
          </p:nvPr>
        </p:nvSpPr>
        <p:spPr>
          <a:xfrm>
            <a:off x="914399" y="136521"/>
            <a:ext cx="8458343" cy="909682"/>
          </a:xfrm>
        </p:spPr>
        <p:txBody>
          <a:bodyPr/>
          <a:lstStyle/>
          <a:p>
            <a:r>
              <a:rPr lang="en-US"/>
              <a:t>Click to edit Master title style</a:t>
            </a:r>
            <a:endParaRPr lang="en-GB"/>
          </a:p>
        </p:txBody>
      </p:sp>
      <p:sp>
        <p:nvSpPr>
          <p:cNvPr id="14" name="Date Placeholder 15">
            <a:extLst>
              <a:ext uri="{FF2B5EF4-FFF2-40B4-BE49-F238E27FC236}">
                <a16:creationId xmlns:a16="http://schemas.microsoft.com/office/drawing/2014/main" id="{54543C84-37D2-4C8B-8439-BFC6A656EF6D}"/>
              </a:ext>
            </a:extLst>
          </p:cNvPr>
          <p:cNvSpPr>
            <a:spLocks noGrp="1"/>
          </p:cNvSpPr>
          <p:nvPr>
            <p:ph type="dt" sz="half" idx="10"/>
          </p:nvPr>
        </p:nvSpPr>
        <p:spPr>
          <a:xfrm>
            <a:off x="914399" y="6483179"/>
            <a:ext cx="1143000" cy="238300"/>
          </a:xfrm>
        </p:spPr>
        <p:txBody>
          <a:bodyPr/>
          <a:lstStyle/>
          <a:p>
            <a:fld id="{90C2C258-80DC-43C4-B4F1-568FCD71FF30}" type="datetime1">
              <a:rPr lang="fi-FI" smtClean="0"/>
              <a:t>3.2.2023</a:t>
            </a:fld>
            <a:endParaRPr lang="en-GB" dirty="0"/>
          </a:p>
        </p:txBody>
      </p:sp>
      <p:sp>
        <p:nvSpPr>
          <p:cNvPr id="15" name="Slide Number Placeholder 17">
            <a:extLst>
              <a:ext uri="{FF2B5EF4-FFF2-40B4-BE49-F238E27FC236}">
                <a16:creationId xmlns:a16="http://schemas.microsoft.com/office/drawing/2014/main" id="{08FACE3D-88D5-4CD2-98A2-8A3C3E82A51D}"/>
              </a:ext>
            </a:extLst>
          </p:cNvPr>
          <p:cNvSpPr>
            <a:spLocks noGrp="1"/>
          </p:cNvSpPr>
          <p:nvPr>
            <p:ph type="sldNum" sz="quarter" idx="12"/>
          </p:nvPr>
        </p:nvSpPr>
        <p:spPr>
          <a:xfrm>
            <a:off x="10261257" y="6483179"/>
            <a:ext cx="867032" cy="238300"/>
          </a:xfrm>
        </p:spPr>
        <p:txBody>
          <a:bodyPr/>
          <a:lstStyle/>
          <a:p>
            <a:fld id="{E5CB4DED-4670-4BBC-B227-79CDA6F296AC}" type="slidenum">
              <a:rPr lang="en-GB" smtClean="0"/>
              <a:t>‹#›</a:t>
            </a:fld>
            <a:endParaRPr lang="en-GB"/>
          </a:p>
        </p:txBody>
      </p:sp>
      <p:sp>
        <p:nvSpPr>
          <p:cNvPr id="10" name="Text Placeholder 6">
            <a:extLst>
              <a:ext uri="{FF2B5EF4-FFF2-40B4-BE49-F238E27FC236}">
                <a16:creationId xmlns:a16="http://schemas.microsoft.com/office/drawing/2014/main" id="{9D3B451A-DF39-4736-90E2-69ED5447A617}"/>
              </a:ext>
            </a:extLst>
          </p:cNvPr>
          <p:cNvSpPr>
            <a:spLocks noGrp="1"/>
          </p:cNvSpPr>
          <p:nvPr>
            <p:ph type="body" sz="quarter" idx="14" hasCustomPrompt="1"/>
          </p:nvPr>
        </p:nvSpPr>
        <p:spPr>
          <a:xfrm>
            <a:off x="2183713" y="6464216"/>
            <a:ext cx="2441575" cy="276225"/>
          </a:xfrm>
        </p:spPr>
        <p:txBody>
          <a:bodyPr vert="horz" lIns="91440" tIns="45720" rIns="91440" bIns="45720" rtlCol="0" anchor="ctr"/>
          <a:lstStyle>
            <a:lvl1pPr marL="0" indent="0">
              <a:buNone/>
              <a:defRPr lang="en-GB" sz="1200" dirty="0">
                <a:solidFill>
                  <a:schemeClr val="tx1">
                    <a:tint val="75000"/>
                  </a:schemeClr>
                </a:solidFill>
              </a:defRPr>
            </a:lvl1pPr>
          </a:lstStyle>
          <a:p>
            <a:pPr marL="0" lvl="0" defTabSz="914034"/>
            <a:r>
              <a:rPr lang="en-GB" dirty="0" err="1"/>
              <a:t>Esittäjän</a:t>
            </a:r>
            <a:r>
              <a:rPr lang="en-GB" dirty="0"/>
              <a:t> </a:t>
            </a:r>
            <a:r>
              <a:rPr lang="en-GB" dirty="0" err="1"/>
              <a:t>nimi</a:t>
            </a:r>
            <a:endParaRPr lang="en-GB" dirty="0"/>
          </a:p>
        </p:txBody>
      </p:sp>
    </p:spTree>
    <p:extLst>
      <p:ext uri="{BB962C8B-B14F-4D97-AF65-F5344CB8AC3E}">
        <p14:creationId xmlns:p14="http://schemas.microsoft.com/office/powerpoint/2010/main" val="4150090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BA705DA-3EED-8F10-7C46-356F35688EC2}"/>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42F13D52-F813-97B4-2F1C-AA7F9B129A2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D3FE0CA-135C-3929-71E9-E2DDB713B1A6}"/>
              </a:ext>
            </a:extLst>
          </p:cNvPr>
          <p:cNvSpPr>
            <a:spLocks noGrp="1"/>
          </p:cNvSpPr>
          <p:nvPr>
            <p:ph type="dt" sz="half" idx="10"/>
          </p:nvPr>
        </p:nvSpPr>
        <p:spPr/>
        <p:txBody>
          <a:bodyPr/>
          <a:lstStyle/>
          <a:p>
            <a:fld id="{CBCF2E3A-FE8F-1F4B-821C-E57F693CC3FB}" type="datetimeFigureOut">
              <a:rPr lang="fi-FI" smtClean="0"/>
              <a:t>3.2.2023</a:t>
            </a:fld>
            <a:endParaRPr lang="fi-FI"/>
          </a:p>
        </p:txBody>
      </p:sp>
      <p:sp>
        <p:nvSpPr>
          <p:cNvPr id="5" name="Alatunnisteen paikkamerkki 4">
            <a:extLst>
              <a:ext uri="{FF2B5EF4-FFF2-40B4-BE49-F238E27FC236}">
                <a16:creationId xmlns:a16="http://schemas.microsoft.com/office/drawing/2014/main" id="{00F2E11C-5F25-9398-6646-A10AE55B849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5C93005-0309-ABE0-34FD-4ED3AF85BB9F}"/>
              </a:ext>
            </a:extLst>
          </p:cNvPr>
          <p:cNvSpPr>
            <a:spLocks noGrp="1"/>
          </p:cNvSpPr>
          <p:nvPr>
            <p:ph type="sldNum" sz="quarter" idx="12"/>
          </p:nvPr>
        </p:nvSpPr>
        <p:spPr/>
        <p:txBody>
          <a:bodyPr/>
          <a:lstStyle/>
          <a:p>
            <a:fld id="{D1A4C481-6497-2243-AB5A-B870BC69C37E}" type="slidenum">
              <a:rPr lang="fi-FI" smtClean="0"/>
              <a:t>‹#›</a:t>
            </a:fld>
            <a:endParaRPr lang="fi-FI"/>
          </a:p>
        </p:txBody>
      </p:sp>
    </p:spTree>
    <p:extLst>
      <p:ext uri="{BB962C8B-B14F-4D97-AF65-F5344CB8AC3E}">
        <p14:creationId xmlns:p14="http://schemas.microsoft.com/office/powerpoint/2010/main" val="3139300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669D0F4-2751-AE11-CB96-58DDC3C697E0}"/>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38341DE3-7952-0DE1-0610-EA3B6F585A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E21C9A1D-139D-B8DD-388B-21FDFD8EFB93}"/>
              </a:ext>
            </a:extLst>
          </p:cNvPr>
          <p:cNvSpPr>
            <a:spLocks noGrp="1"/>
          </p:cNvSpPr>
          <p:nvPr>
            <p:ph type="dt" sz="half" idx="10"/>
          </p:nvPr>
        </p:nvSpPr>
        <p:spPr/>
        <p:txBody>
          <a:bodyPr/>
          <a:lstStyle/>
          <a:p>
            <a:fld id="{CBCF2E3A-FE8F-1F4B-821C-E57F693CC3FB}" type="datetimeFigureOut">
              <a:rPr lang="fi-FI" smtClean="0"/>
              <a:t>3.2.2023</a:t>
            </a:fld>
            <a:endParaRPr lang="fi-FI"/>
          </a:p>
        </p:txBody>
      </p:sp>
      <p:sp>
        <p:nvSpPr>
          <p:cNvPr id="5" name="Alatunnisteen paikkamerkki 4">
            <a:extLst>
              <a:ext uri="{FF2B5EF4-FFF2-40B4-BE49-F238E27FC236}">
                <a16:creationId xmlns:a16="http://schemas.microsoft.com/office/drawing/2014/main" id="{50738292-DA4C-D9A1-001B-31415BA4581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E1606E23-911A-83FE-A958-F4C7CFEDCEEF}"/>
              </a:ext>
            </a:extLst>
          </p:cNvPr>
          <p:cNvSpPr>
            <a:spLocks noGrp="1"/>
          </p:cNvSpPr>
          <p:nvPr>
            <p:ph type="sldNum" sz="quarter" idx="12"/>
          </p:nvPr>
        </p:nvSpPr>
        <p:spPr/>
        <p:txBody>
          <a:bodyPr/>
          <a:lstStyle/>
          <a:p>
            <a:fld id="{D1A4C481-6497-2243-AB5A-B870BC69C37E}" type="slidenum">
              <a:rPr lang="fi-FI" smtClean="0"/>
              <a:t>‹#›</a:t>
            </a:fld>
            <a:endParaRPr lang="fi-FI"/>
          </a:p>
        </p:txBody>
      </p:sp>
    </p:spTree>
    <p:extLst>
      <p:ext uri="{BB962C8B-B14F-4D97-AF65-F5344CB8AC3E}">
        <p14:creationId xmlns:p14="http://schemas.microsoft.com/office/powerpoint/2010/main" val="3195013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9C4A374-9DC5-D6EC-1315-64C2C5393FD2}"/>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0A29E74-7BDD-7183-C189-227E810E4C78}"/>
              </a:ext>
            </a:extLst>
          </p:cNvPr>
          <p:cNvSpPr>
            <a:spLocks noGrp="1"/>
          </p:cNvSpPr>
          <p:nvPr>
            <p:ph sz="half" idx="1"/>
          </p:nvPr>
        </p:nvSpPr>
        <p:spPr>
          <a:xfrm>
            <a:off x="838200" y="1825625"/>
            <a:ext cx="5181600" cy="4351338"/>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a:extLst>
              <a:ext uri="{FF2B5EF4-FFF2-40B4-BE49-F238E27FC236}">
                <a16:creationId xmlns:a16="http://schemas.microsoft.com/office/drawing/2014/main" id="{3E4B5CE0-79CB-6AF1-5EF0-F4B806103200}"/>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251C2A2-222A-0E40-FEE1-03E441B49BC4}"/>
              </a:ext>
            </a:extLst>
          </p:cNvPr>
          <p:cNvSpPr>
            <a:spLocks noGrp="1"/>
          </p:cNvSpPr>
          <p:nvPr>
            <p:ph type="dt" sz="half" idx="10"/>
          </p:nvPr>
        </p:nvSpPr>
        <p:spPr/>
        <p:txBody>
          <a:bodyPr/>
          <a:lstStyle/>
          <a:p>
            <a:fld id="{CBCF2E3A-FE8F-1F4B-821C-E57F693CC3FB}" type="datetimeFigureOut">
              <a:rPr lang="fi-FI" smtClean="0"/>
              <a:t>3.2.2023</a:t>
            </a:fld>
            <a:endParaRPr lang="fi-FI"/>
          </a:p>
        </p:txBody>
      </p:sp>
      <p:sp>
        <p:nvSpPr>
          <p:cNvPr id="6" name="Alatunnisteen paikkamerkki 5">
            <a:extLst>
              <a:ext uri="{FF2B5EF4-FFF2-40B4-BE49-F238E27FC236}">
                <a16:creationId xmlns:a16="http://schemas.microsoft.com/office/drawing/2014/main" id="{C6BA8F04-E5E3-C416-B377-8BE90070E6A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57AF2AB-718B-9975-C44B-837AA31724B5}"/>
              </a:ext>
            </a:extLst>
          </p:cNvPr>
          <p:cNvSpPr>
            <a:spLocks noGrp="1"/>
          </p:cNvSpPr>
          <p:nvPr>
            <p:ph type="sldNum" sz="quarter" idx="12"/>
          </p:nvPr>
        </p:nvSpPr>
        <p:spPr/>
        <p:txBody>
          <a:bodyPr/>
          <a:lstStyle/>
          <a:p>
            <a:fld id="{D1A4C481-6497-2243-AB5A-B870BC69C37E}" type="slidenum">
              <a:rPr lang="fi-FI" smtClean="0"/>
              <a:t>‹#›</a:t>
            </a:fld>
            <a:endParaRPr lang="fi-FI"/>
          </a:p>
        </p:txBody>
      </p:sp>
    </p:spTree>
    <p:extLst>
      <p:ext uri="{BB962C8B-B14F-4D97-AF65-F5344CB8AC3E}">
        <p14:creationId xmlns:p14="http://schemas.microsoft.com/office/powerpoint/2010/main" val="1056691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8593CA-63D3-5AAA-AB95-2DEFA05C5795}"/>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4A3F9ABE-9132-A03D-CA0C-1B6FFD48C7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315B9947-9CC0-3209-D64C-BB5B3FEDDD0D}"/>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E37F666C-E276-F2CD-4B0B-913127FED2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DCC45D77-6FF6-D949-7A15-761423671D81}"/>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59E6089-9A6C-8161-F8DC-91E3B43D3374}"/>
              </a:ext>
            </a:extLst>
          </p:cNvPr>
          <p:cNvSpPr>
            <a:spLocks noGrp="1"/>
          </p:cNvSpPr>
          <p:nvPr>
            <p:ph type="dt" sz="half" idx="10"/>
          </p:nvPr>
        </p:nvSpPr>
        <p:spPr/>
        <p:txBody>
          <a:bodyPr/>
          <a:lstStyle/>
          <a:p>
            <a:fld id="{CBCF2E3A-FE8F-1F4B-821C-E57F693CC3FB}" type="datetimeFigureOut">
              <a:rPr lang="fi-FI" smtClean="0"/>
              <a:t>3.2.2023</a:t>
            </a:fld>
            <a:endParaRPr lang="fi-FI"/>
          </a:p>
        </p:txBody>
      </p:sp>
      <p:sp>
        <p:nvSpPr>
          <p:cNvPr id="8" name="Alatunnisteen paikkamerkki 7">
            <a:extLst>
              <a:ext uri="{FF2B5EF4-FFF2-40B4-BE49-F238E27FC236}">
                <a16:creationId xmlns:a16="http://schemas.microsoft.com/office/drawing/2014/main" id="{FFB79F76-0E59-4C53-1F5C-EE4DB7AAA247}"/>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311203A1-142F-6258-4E49-F11A1DFCE2D0}"/>
              </a:ext>
            </a:extLst>
          </p:cNvPr>
          <p:cNvSpPr>
            <a:spLocks noGrp="1"/>
          </p:cNvSpPr>
          <p:nvPr>
            <p:ph type="sldNum" sz="quarter" idx="12"/>
          </p:nvPr>
        </p:nvSpPr>
        <p:spPr/>
        <p:txBody>
          <a:bodyPr/>
          <a:lstStyle/>
          <a:p>
            <a:fld id="{D1A4C481-6497-2243-AB5A-B870BC69C37E}" type="slidenum">
              <a:rPr lang="fi-FI" smtClean="0"/>
              <a:t>‹#›</a:t>
            </a:fld>
            <a:endParaRPr lang="fi-FI"/>
          </a:p>
        </p:txBody>
      </p:sp>
    </p:spTree>
    <p:extLst>
      <p:ext uri="{BB962C8B-B14F-4D97-AF65-F5344CB8AC3E}">
        <p14:creationId xmlns:p14="http://schemas.microsoft.com/office/powerpoint/2010/main" val="627446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DA11E2-BA2B-9E40-3372-EA337646F88C}"/>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EB60D21F-AE73-E4A9-A47B-47C7CF243F1A}"/>
              </a:ext>
            </a:extLst>
          </p:cNvPr>
          <p:cNvSpPr>
            <a:spLocks noGrp="1"/>
          </p:cNvSpPr>
          <p:nvPr>
            <p:ph type="dt" sz="half" idx="10"/>
          </p:nvPr>
        </p:nvSpPr>
        <p:spPr/>
        <p:txBody>
          <a:bodyPr/>
          <a:lstStyle/>
          <a:p>
            <a:fld id="{CBCF2E3A-FE8F-1F4B-821C-E57F693CC3FB}" type="datetimeFigureOut">
              <a:rPr lang="fi-FI" smtClean="0"/>
              <a:t>3.2.2023</a:t>
            </a:fld>
            <a:endParaRPr lang="fi-FI"/>
          </a:p>
        </p:txBody>
      </p:sp>
      <p:sp>
        <p:nvSpPr>
          <p:cNvPr id="4" name="Alatunnisteen paikkamerkki 3">
            <a:extLst>
              <a:ext uri="{FF2B5EF4-FFF2-40B4-BE49-F238E27FC236}">
                <a16:creationId xmlns:a16="http://schemas.microsoft.com/office/drawing/2014/main" id="{66DE8651-FEC7-CBC4-147F-3B02C248980B}"/>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0868C0CF-D814-70FF-1EB1-E146EAD2604A}"/>
              </a:ext>
            </a:extLst>
          </p:cNvPr>
          <p:cNvSpPr>
            <a:spLocks noGrp="1"/>
          </p:cNvSpPr>
          <p:nvPr>
            <p:ph type="sldNum" sz="quarter" idx="12"/>
          </p:nvPr>
        </p:nvSpPr>
        <p:spPr/>
        <p:txBody>
          <a:bodyPr/>
          <a:lstStyle/>
          <a:p>
            <a:fld id="{D1A4C481-6497-2243-AB5A-B870BC69C37E}" type="slidenum">
              <a:rPr lang="fi-FI" smtClean="0"/>
              <a:t>‹#›</a:t>
            </a:fld>
            <a:endParaRPr lang="fi-FI"/>
          </a:p>
        </p:txBody>
      </p:sp>
    </p:spTree>
    <p:extLst>
      <p:ext uri="{BB962C8B-B14F-4D97-AF65-F5344CB8AC3E}">
        <p14:creationId xmlns:p14="http://schemas.microsoft.com/office/powerpoint/2010/main" val="746742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475BF861-305B-EB1B-CD32-12013DF2855A}"/>
              </a:ext>
            </a:extLst>
          </p:cNvPr>
          <p:cNvSpPr>
            <a:spLocks noGrp="1"/>
          </p:cNvSpPr>
          <p:nvPr>
            <p:ph type="dt" sz="half" idx="10"/>
          </p:nvPr>
        </p:nvSpPr>
        <p:spPr/>
        <p:txBody>
          <a:bodyPr/>
          <a:lstStyle/>
          <a:p>
            <a:fld id="{CBCF2E3A-FE8F-1F4B-821C-E57F693CC3FB}" type="datetimeFigureOut">
              <a:rPr lang="fi-FI" smtClean="0"/>
              <a:t>3.2.2023</a:t>
            </a:fld>
            <a:endParaRPr lang="fi-FI"/>
          </a:p>
        </p:txBody>
      </p:sp>
      <p:sp>
        <p:nvSpPr>
          <p:cNvPr id="3" name="Alatunnisteen paikkamerkki 2">
            <a:extLst>
              <a:ext uri="{FF2B5EF4-FFF2-40B4-BE49-F238E27FC236}">
                <a16:creationId xmlns:a16="http://schemas.microsoft.com/office/drawing/2014/main" id="{09835A2C-2FF8-4E68-A741-EC2B53FA0705}"/>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B74BE1A5-F578-9F64-041E-FEFEDF8DA419}"/>
              </a:ext>
            </a:extLst>
          </p:cNvPr>
          <p:cNvSpPr>
            <a:spLocks noGrp="1"/>
          </p:cNvSpPr>
          <p:nvPr>
            <p:ph type="sldNum" sz="quarter" idx="12"/>
          </p:nvPr>
        </p:nvSpPr>
        <p:spPr/>
        <p:txBody>
          <a:bodyPr/>
          <a:lstStyle/>
          <a:p>
            <a:fld id="{D1A4C481-6497-2243-AB5A-B870BC69C37E}" type="slidenum">
              <a:rPr lang="fi-FI" smtClean="0"/>
              <a:t>‹#›</a:t>
            </a:fld>
            <a:endParaRPr lang="fi-FI"/>
          </a:p>
        </p:txBody>
      </p:sp>
    </p:spTree>
    <p:extLst>
      <p:ext uri="{BB962C8B-B14F-4D97-AF65-F5344CB8AC3E}">
        <p14:creationId xmlns:p14="http://schemas.microsoft.com/office/powerpoint/2010/main" val="3626621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70322E-46B3-3087-FBAA-37474A207680}"/>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FFFC41F1-69C2-C773-DCB1-A712AF015C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3F6D1348-56E0-5B2A-1C62-C4F4E14D5C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04818686-58ED-9D90-8340-D6AE44386143}"/>
              </a:ext>
            </a:extLst>
          </p:cNvPr>
          <p:cNvSpPr>
            <a:spLocks noGrp="1"/>
          </p:cNvSpPr>
          <p:nvPr>
            <p:ph type="dt" sz="half" idx="10"/>
          </p:nvPr>
        </p:nvSpPr>
        <p:spPr/>
        <p:txBody>
          <a:bodyPr/>
          <a:lstStyle/>
          <a:p>
            <a:fld id="{CBCF2E3A-FE8F-1F4B-821C-E57F693CC3FB}" type="datetimeFigureOut">
              <a:rPr lang="fi-FI" smtClean="0"/>
              <a:t>3.2.2023</a:t>
            </a:fld>
            <a:endParaRPr lang="fi-FI"/>
          </a:p>
        </p:txBody>
      </p:sp>
      <p:sp>
        <p:nvSpPr>
          <p:cNvPr id="6" name="Alatunnisteen paikkamerkki 5">
            <a:extLst>
              <a:ext uri="{FF2B5EF4-FFF2-40B4-BE49-F238E27FC236}">
                <a16:creationId xmlns:a16="http://schemas.microsoft.com/office/drawing/2014/main" id="{608936D8-87F3-6524-B8E9-9A00B7A9E46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AB14FA23-E07B-8AE0-5141-87C25351476B}"/>
              </a:ext>
            </a:extLst>
          </p:cNvPr>
          <p:cNvSpPr>
            <a:spLocks noGrp="1"/>
          </p:cNvSpPr>
          <p:nvPr>
            <p:ph type="sldNum" sz="quarter" idx="12"/>
          </p:nvPr>
        </p:nvSpPr>
        <p:spPr/>
        <p:txBody>
          <a:bodyPr/>
          <a:lstStyle/>
          <a:p>
            <a:fld id="{D1A4C481-6497-2243-AB5A-B870BC69C37E}" type="slidenum">
              <a:rPr lang="fi-FI" smtClean="0"/>
              <a:t>‹#›</a:t>
            </a:fld>
            <a:endParaRPr lang="fi-FI"/>
          </a:p>
        </p:txBody>
      </p:sp>
    </p:spTree>
    <p:extLst>
      <p:ext uri="{BB962C8B-B14F-4D97-AF65-F5344CB8AC3E}">
        <p14:creationId xmlns:p14="http://schemas.microsoft.com/office/powerpoint/2010/main" val="2008633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23DCF1-4B7F-8AC4-7C5E-AA482C54275B}"/>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55A53BD9-7AD7-8EE7-8EFB-95DF38FD33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a:extLst>
              <a:ext uri="{FF2B5EF4-FFF2-40B4-BE49-F238E27FC236}">
                <a16:creationId xmlns:a16="http://schemas.microsoft.com/office/drawing/2014/main" id="{2CE73D2A-0EC4-D070-D6B8-B6B2703643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0E1FD52-15C0-0F1F-EB54-6E26E72BB046}"/>
              </a:ext>
            </a:extLst>
          </p:cNvPr>
          <p:cNvSpPr>
            <a:spLocks noGrp="1"/>
          </p:cNvSpPr>
          <p:nvPr>
            <p:ph type="dt" sz="half" idx="10"/>
          </p:nvPr>
        </p:nvSpPr>
        <p:spPr/>
        <p:txBody>
          <a:bodyPr/>
          <a:lstStyle/>
          <a:p>
            <a:fld id="{CBCF2E3A-FE8F-1F4B-821C-E57F693CC3FB}" type="datetimeFigureOut">
              <a:rPr lang="fi-FI" smtClean="0"/>
              <a:t>3.2.2023</a:t>
            </a:fld>
            <a:endParaRPr lang="fi-FI"/>
          </a:p>
        </p:txBody>
      </p:sp>
      <p:sp>
        <p:nvSpPr>
          <p:cNvPr id="6" name="Alatunnisteen paikkamerkki 5">
            <a:extLst>
              <a:ext uri="{FF2B5EF4-FFF2-40B4-BE49-F238E27FC236}">
                <a16:creationId xmlns:a16="http://schemas.microsoft.com/office/drawing/2014/main" id="{302A45CB-E3B3-F2AB-674F-BF50A72B7F5C}"/>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7FDA8D8-51A1-F933-2F3C-6E7884CB72CE}"/>
              </a:ext>
            </a:extLst>
          </p:cNvPr>
          <p:cNvSpPr>
            <a:spLocks noGrp="1"/>
          </p:cNvSpPr>
          <p:nvPr>
            <p:ph type="sldNum" sz="quarter" idx="12"/>
          </p:nvPr>
        </p:nvSpPr>
        <p:spPr/>
        <p:txBody>
          <a:bodyPr/>
          <a:lstStyle/>
          <a:p>
            <a:fld id="{D1A4C481-6497-2243-AB5A-B870BC69C37E}" type="slidenum">
              <a:rPr lang="fi-FI" smtClean="0"/>
              <a:t>‹#›</a:t>
            </a:fld>
            <a:endParaRPr lang="fi-FI"/>
          </a:p>
        </p:txBody>
      </p:sp>
    </p:spTree>
    <p:extLst>
      <p:ext uri="{BB962C8B-B14F-4D97-AF65-F5344CB8AC3E}">
        <p14:creationId xmlns:p14="http://schemas.microsoft.com/office/powerpoint/2010/main" val="3149878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52F9986-7F38-1930-926E-A77D809FBB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22C3FBA6-90D3-1E1B-2AB3-F7857EF4DD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DEA591DA-F87E-FCD5-3BE5-B515C025D2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F2E3A-FE8F-1F4B-821C-E57F693CC3FB}" type="datetimeFigureOut">
              <a:rPr lang="fi-FI" smtClean="0"/>
              <a:t>3.2.2023</a:t>
            </a:fld>
            <a:endParaRPr lang="fi-FI"/>
          </a:p>
        </p:txBody>
      </p:sp>
      <p:sp>
        <p:nvSpPr>
          <p:cNvPr id="5" name="Alatunnisteen paikkamerkki 4">
            <a:extLst>
              <a:ext uri="{FF2B5EF4-FFF2-40B4-BE49-F238E27FC236}">
                <a16:creationId xmlns:a16="http://schemas.microsoft.com/office/drawing/2014/main" id="{5F401710-3EBE-4002-F163-DF7B432D94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D3663E9-2AD6-B8B3-22F1-D20FD8576A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4C481-6497-2243-AB5A-B870BC69C37E}" type="slidenum">
              <a:rPr lang="fi-FI" smtClean="0"/>
              <a:t>‹#›</a:t>
            </a:fld>
            <a:endParaRPr lang="fi-FI"/>
          </a:p>
        </p:txBody>
      </p:sp>
    </p:spTree>
    <p:extLst>
      <p:ext uri="{BB962C8B-B14F-4D97-AF65-F5344CB8AC3E}">
        <p14:creationId xmlns:p14="http://schemas.microsoft.com/office/powerpoint/2010/main" val="4038979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Lst>
  <p:txStyles>
    <p:titleStyle>
      <a:lvl1pPr algn="l" defTabSz="914400" rtl="0" eaLnBrk="1" latinLnBrk="0" hangingPunct="1">
        <a:lnSpc>
          <a:spcPct val="90000"/>
        </a:lnSpc>
        <a:spcBef>
          <a:spcPct val="0"/>
        </a:spcBef>
        <a:buNone/>
        <a:defRPr sz="4400" kern="1200">
          <a:solidFill>
            <a:srgbClr val="7030A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15F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15F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15F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15F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15F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sesko.fi/komiteaesittelyt/sr-21-akut-ja-energiavarastot/"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hyperlink" Target="http://info.smedu.fi/kirjasto/Sarja_D/D1_2021.pdf" TargetMode="External"/><Relationship Id="rId7"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hyperlink" Target="https://doi.org/10.1109/TIA.2020.3032949" TargetMode="External"/><Relationship Id="rId5" Type="http://schemas.openxmlformats.org/officeDocument/2006/relationships/hyperlink" Target="https://www.ri.se/en/five/five2020/papers" TargetMode="External"/><Relationship Id="rId4" Type="http://schemas.openxmlformats.org/officeDocument/2006/relationships/hyperlink" Target="https://doi.org/10.24840/2184-0954_004.002_0004"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ri.se/sites/default/files/2020-12/five-linja-aho-version-3.pdf" TargetMode="External"/><Relationship Id="rId2" Type="http://schemas.openxmlformats.org/officeDocument/2006/relationships/hyperlink" Target="https://www.ri.se/sites/default/files/2020-12/linja-aho-paper-FIVE%20Hybrid%20and%20Electric%20Vehicle%20Fires%20in%20Finland%202015%E2%80%932019.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bender.de/en/know-how/applications/elektromobilitaet/driving-and-charging-without-danger"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slideLayout" Target="../slideLayouts/slideLayout12.xml"/><Relationship Id="rId1" Type="http://schemas.openxmlformats.org/officeDocument/2006/relationships/themeOverride" Target="../theme/themeOverride2.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s://www.pelastusopisto.fi/wp-content/uploads/Raportti-Litiumioniakkupalon-sammuttaminen-akkupalosammuttimilla200521.pdf" TargetMode="External"/><Relationship Id="rId2" Type="http://schemas.openxmlformats.org/officeDocument/2006/relationships/hyperlink" Target="https://doi.org/10.1007/s10694-019-00944-3" TargetMode="External"/><Relationship Id="rId1" Type="http://schemas.openxmlformats.org/officeDocument/2006/relationships/slideLayout" Target="../slideLayouts/slideLayout12.xml"/><Relationship Id="rId4" Type="http://schemas.openxmlformats.org/officeDocument/2006/relationships/hyperlink" Target="https://doi.org/10.1007/s10694-021-01113-1"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1BA529-74BD-5C2A-F383-16F6D52BA3A2}"/>
              </a:ext>
            </a:extLst>
          </p:cNvPr>
          <p:cNvSpPr>
            <a:spLocks noGrp="1"/>
          </p:cNvSpPr>
          <p:nvPr>
            <p:ph type="ctrTitle"/>
          </p:nvPr>
        </p:nvSpPr>
        <p:spPr/>
        <p:txBody>
          <a:bodyPr/>
          <a:lstStyle/>
          <a:p>
            <a:r>
              <a:rPr lang="fi-FI" dirty="0"/>
              <a:t>Uuden teknologian turvallisuus</a:t>
            </a:r>
          </a:p>
        </p:txBody>
      </p:sp>
      <p:sp>
        <p:nvSpPr>
          <p:cNvPr id="3" name="Alaotsikko 2">
            <a:extLst>
              <a:ext uri="{FF2B5EF4-FFF2-40B4-BE49-F238E27FC236}">
                <a16:creationId xmlns:a16="http://schemas.microsoft.com/office/drawing/2014/main" id="{AD72EC6D-6B29-C670-1AF2-DABACAD713B4}"/>
              </a:ext>
            </a:extLst>
          </p:cNvPr>
          <p:cNvSpPr>
            <a:spLocks noGrp="1"/>
          </p:cNvSpPr>
          <p:nvPr>
            <p:ph type="subTitle" idx="1"/>
          </p:nvPr>
        </p:nvSpPr>
        <p:spPr/>
        <p:txBody>
          <a:bodyPr/>
          <a:lstStyle/>
          <a:p>
            <a:r>
              <a:rPr lang="fi-FI" dirty="0"/>
              <a:t>Sähköpäivällinen 30.1.2023 – DI Vesa Linja-aho</a:t>
            </a:r>
          </a:p>
        </p:txBody>
      </p:sp>
    </p:spTree>
    <p:extLst>
      <p:ext uri="{BB962C8B-B14F-4D97-AF65-F5344CB8AC3E}">
        <p14:creationId xmlns:p14="http://schemas.microsoft.com/office/powerpoint/2010/main" val="4176201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07FF265-1B46-435A-9C8B-5488A077CD98}"/>
              </a:ext>
            </a:extLst>
          </p:cNvPr>
          <p:cNvSpPr>
            <a:spLocks noGrp="1"/>
          </p:cNvSpPr>
          <p:nvPr>
            <p:ph type="title"/>
          </p:nvPr>
        </p:nvSpPr>
        <p:spPr/>
        <p:txBody>
          <a:bodyPr/>
          <a:lstStyle/>
          <a:p>
            <a:r>
              <a:rPr lang="fi-FI" dirty="0"/>
              <a:t>”Mitään ei ole sattunut ennenkään”</a:t>
            </a:r>
          </a:p>
        </p:txBody>
      </p:sp>
      <p:sp>
        <p:nvSpPr>
          <p:cNvPr id="3" name="Sisällön paikkamerkki 2">
            <a:extLst>
              <a:ext uri="{FF2B5EF4-FFF2-40B4-BE49-F238E27FC236}">
                <a16:creationId xmlns:a16="http://schemas.microsoft.com/office/drawing/2014/main" id="{BA810D53-C74D-8640-90E4-F06C1E108619}"/>
              </a:ext>
            </a:extLst>
          </p:cNvPr>
          <p:cNvSpPr>
            <a:spLocks noGrp="1"/>
          </p:cNvSpPr>
          <p:nvPr>
            <p:ph idx="1"/>
          </p:nvPr>
        </p:nvSpPr>
        <p:spPr/>
        <p:txBody>
          <a:bodyPr/>
          <a:lstStyle/>
          <a:p>
            <a:r>
              <a:rPr lang="fi-FI" dirty="0"/>
              <a:t>Historiallisesti sääntely on edennyt aina onnettomuuksien seurauksena, ei etukäteen.</a:t>
            </a:r>
          </a:p>
          <a:p>
            <a:r>
              <a:rPr lang="fi-FI" dirty="0"/>
              <a:t>”Mitään ei ole sattunut ennenkään” kertoo tapahtuman </a:t>
            </a:r>
            <a:r>
              <a:rPr lang="fi-FI" b="1" dirty="0"/>
              <a:t>todennäköisyydestä</a:t>
            </a:r>
            <a:r>
              <a:rPr lang="fi-FI" dirty="0"/>
              <a:t>, ei </a:t>
            </a:r>
            <a:r>
              <a:rPr lang="fi-FI" b="1" dirty="0"/>
              <a:t>riskistä </a:t>
            </a:r>
            <a:r>
              <a:rPr lang="fi-FI" dirty="0"/>
              <a:t>(riski = todennäköisyys x </a:t>
            </a:r>
            <a:r>
              <a:rPr lang="fi-FI" b="1" dirty="0"/>
              <a:t>seuraukset</a:t>
            </a:r>
            <a:r>
              <a:rPr lang="fi-FI" dirty="0"/>
              <a:t>)</a:t>
            </a:r>
            <a:endParaRPr lang="fi-FI" b="1" dirty="0"/>
          </a:p>
          <a:p>
            <a:pPr lvl="1"/>
            <a:r>
              <a:rPr lang="fi-FI" dirty="0"/>
              <a:t>Rakennukseen sijoitettu akkuvarasto voi palaa ja aiheuttaa miljoonien vahingot, jos suunnittelu laiminlyöty. Jos rakennus on vanha, mukana myös henkilövahinkojen riski.</a:t>
            </a:r>
          </a:p>
        </p:txBody>
      </p:sp>
    </p:spTree>
    <p:extLst>
      <p:ext uri="{BB962C8B-B14F-4D97-AF65-F5344CB8AC3E}">
        <p14:creationId xmlns:p14="http://schemas.microsoft.com/office/powerpoint/2010/main" val="3243953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F05ED0-9CB9-6B8A-CE29-178DF9522661}"/>
              </a:ext>
            </a:extLst>
          </p:cNvPr>
          <p:cNvSpPr>
            <a:spLocks noGrp="1"/>
          </p:cNvSpPr>
          <p:nvPr>
            <p:ph type="title"/>
          </p:nvPr>
        </p:nvSpPr>
        <p:spPr/>
        <p:txBody>
          <a:bodyPr/>
          <a:lstStyle/>
          <a:p>
            <a:r>
              <a:rPr lang="fi-FI" dirty="0"/>
              <a:t>Tapauksia Suomesta: rakennuspalo</a:t>
            </a:r>
          </a:p>
        </p:txBody>
      </p:sp>
      <p:sp>
        <p:nvSpPr>
          <p:cNvPr id="3" name="Sisällön paikkamerkki 2">
            <a:extLst>
              <a:ext uri="{FF2B5EF4-FFF2-40B4-BE49-F238E27FC236}">
                <a16:creationId xmlns:a16="http://schemas.microsoft.com/office/drawing/2014/main" id="{CAA5F97A-7655-4B21-49AB-46945C08A9DB}"/>
              </a:ext>
            </a:extLst>
          </p:cNvPr>
          <p:cNvSpPr>
            <a:spLocks noGrp="1"/>
          </p:cNvSpPr>
          <p:nvPr>
            <p:ph idx="1"/>
          </p:nvPr>
        </p:nvSpPr>
        <p:spPr/>
        <p:txBody>
          <a:bodyPr>
            <a:normAutofit fontScale="92500" lnSpcReduction="20000"/>
          </a:bodyPr>
          <a:lstStyle/>
          <a:p>
            <a:r>
              <a:rPr lang="fi-FI" dirty="0"/>
              <a:t>2021: Sähkötilassa akkukennosto syttynyt palamaan. Runsasta tummaa savua oven tiivisteiden välistä myös toiseen tilaan. Alkusammutusta ei yritetty, koska savunmuodostus oli niin runsasta, että ei ollut turvallista mennä tilaan. Pelastuslaitos tiedusteli tilan, paloasu ja paineilmalaite suojaustasona. Runsaasti tummaa savua, tiedustelutuloksena että palo on sammunut itsestään. Savutuuletus toimenpiteenä.</a:t>
            </a:r>
          </a:p>
          <a:p>
            <a:r>
              <a:rPr lang="fi-FI" dirty="0"/>
              <a:t>2017: Vesitornissa olevan tukiaseman akusto syttynyt palamaan. Vesilaitos saanut tornista vikahälytyksen, jota lähteneet tarkistamaan ja soittaneet 112. Akuston metallisen suojakaapin ovi oli lentänyt palon/räjähdyksen voimasta auki. Akusto oli sulanut kokonaan. Palo ei levinnyt kopin ulkopuolelle. Alkusammutusta ei yritetty, koska  savukaasuja oli koko tila täynnä. Akusto paloi pienellä liekillä jonka pelastuslaitos sammutti nestesammuttimella. </a:t>
            </a:r>
          </a:p>
        </p:txBody>
      </p:sp>
    </p:spTree>
    <p:extLst>
      <p:ext uri="{BB962C8B-B14F-4D97-AF65-F5344CB8AC3E}">
        <p14:creationId xmlns:p14="http://schemas.microsoft.com/office/powerpoint/2010/main" val="1690958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91FBE9-A934-80E3-3FE9-5A9EC3561EE5}"/>
              </a:ext>
            </a:extLst>
          </p:cNvPr>
          <p:cNvSpPr>
            <a:spLocks noGrp="1"/>
          </p:cNvSpPr>
          <p:nvPr>
            <p:ph type="title"/>
          </p:nvPr>
        </p:nvSpPr>
        <p:spPr/>
        <p:txBody>
          <a:bodyPr/>
          <a:lstStyle/>
          <a:p>
            <a:r>
              <a:rPr lang="fi-FI" dirty="0"/>
              <a:t>Kiinteät akustot harvinaisia tulipaloissa</a:t>
            </a:r>
          </a:p>
        </p:txBody>
      </p:sp>
      <p:sp>
        <p:nvSpPr>
          <p:cNvPr id="3" name="Sisällön paikkamerkki 2">
            <a:extLst>
              <a:ext uri="{FF2B5EF4-FFF2-40B4-BE49-F238E27FC236}">
                <a16:creationId xmlns:a16="http://schemas.microsoft.com/office/drawing/2014/main" id="{E3FD66FA-4661-B047-71D0-2E1D69D190EA}"/>
              </a:ext>
            </a:extLst>
          </p:cNvPr>
          <p:cNvSpPr>
            <a:spLocks noGrp="1"/>
          </p:cNvSpPr>
          <p:nvPr>
            <p:ph idx="1"/>
          </p:nvPr>
        </p:nvSpPr>
        <p:spPr/>
        <p:txBody>
          <a:bodyPr/>
          <a:lstStyle/>
          <a:p>
            <a:r>
              <a:rPr lang="fi-FI" dirty="0" err="1"/>
              <a:t>Pronto</a:t>
            </a:r>
            <a:r>
              <a:rPr lang="fi-FI" dirty="0"/>
              <a:t>-kirjauksia rakennuspaloista, joissa mainitaan akusto, on vain muutamia (1–3) vuodessa. Tyypillisin tapaus on mökin aurinkosähköjärjestelmä.</a:t>
            </a:r>
          </a:p>
          <a:p>
            <a:endParaRPr lang="fi-FI" dirty="0"/>
          </a:p>
        </p:txBody>
      </p:sp>
    </p:spTree>
    <p:extLst>
      <p:ext uri="{BB962C8B-B14F-4D97-AF65-F5344CB8AC3E}">
        <p14:creationId xmlns:p14="http://schemas.microsoft.com/office/powerpoint/2010/main" val="585036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65F37F-12FE-483B-9311-9AEE799DB8AB}"/>
              </a:ext>
            </a:extLst>
          </p:cNvPr>
          <p:cNvSpPr>
            <a:spLocks noGrp="1"/>
          </p:cNvSpPr>
          <p:nvPr>
            <p:ph type="title"/>
          </p:nvPr>
        </p:nvSpPr>
        <p:spPr/>
        <p:txBody>
          <a:bodyPr/>
          <a:lstStyle/>
          <a:p>
            <a:r>
              <a:rPr lang="fi-FI" dirty="0"/>
              <a:t>Tapausesimerkki: Arizona, huhtikuu 2019</a:t>
            </a:r>
          </a:p>
        </p:txBody>
      </p:sp>
      <p:sp>
        <p:nvSpPr>
          <p:cNvPr id="3" name="Sisällön paikkamerkki 2">
            <a:extLst>
              <a:ext uri="{FF2B5EF4-FFF2-40B4-BE49-F238E27FC236}">
                <a16:creationId xmlns:a16="http://schemas.microsoft.com/office/drawing/2014/main" id="{1BF234F6-26C0-C55D-663B-34C444BB3EB6}"/>
              </a:ext>
            </a:extLst>
          </p:cNvPr>
          <p:cNvSpPr>
            <a:spLocks noGrp="1"/>
          </p:cNvSpPr>
          <p:nvPr>
            <p:ph idx="1"/>
          </p:nvPr>
        </p:nvSpPr>
        <p:spPr/>
        <p:txBody>
          <a:bodyPr>
            <a:normAutofit fontScale="92500" lnSpcReduction="10000"/>
          </a:bodyPr>
          <a:lstStyle/>
          <a:p>
            <a:r>
              <a:rPr lang="fi-FI" dirty="0"/>
              <a:t>Kuuluisin onnettomuus, mm. neljän loukkaantuneen pelastajan takia.</a:t>
            </a:r>
          </a:p>
          <a:p>
            <a:r>
              <a:rPr lang="fi-FI" dirty="0"/>
              <a:t>Kontista automaattinen palohälytys. (2 MWh järjestelmä)</a:t>
            </a:r>
          </a:p>
          <a:p>
            <a:r>
              <a:rPr lang="fi-FI" dirty="0"/>
              <a:t>Pelastajien saapuessa paikalle sieltä tuli valkoista savua.</a:t>
            </a:r>
          </a:p>
          <a:p>
            <a:r>
              <a:rPr lang="fi-FI" dirty="0"/>
              <a:t>Tarkkailtiin useita tunteja.</a:t>
            </a:r>
          </a:p>
          <a:p>
            <a:r>
              <a:rPr lang="fi-FI" dirty="0"/>
              <a:t>Kun savun tulo lakkasi, ryhmä päätti avata kontin oven. </a:t>
            </a:r>
          </a:p>
          <a:p>
            <a:r>
              <a:rPr lang="fi-FI" dirty="0"/>
              <a:t>Kolmen minuutin kuluttua oven avaamisesta tapahtui humahdus, joka vahingoitti neljää pelastajaa. Myös yksi paikalla ollut poliisi vietiin sairaalaan tarkkailtavaksi.</a:t>
            </a:r>
          </a:p>
          <a:p>
            <a:r>
              <a:rPr lang="fi-FI" dirty="0"/>
              <a:t>Palon juurisyy oli kennossa tapahtunut lämpöryntäys. Itse lämpöryntäyksen syytä ei tiedetä (todennäköisesti viallinen akkukenno).</a:t>
            </a:r>
          </a:p>
          <a:p>
            <a:endParaRPr lang="fi-FI" dirty="0"/>
          </a:p>
          <a:p>
            <a:endParaRPr lang="fi-FI" dirty="0"/>
          </a:p>
        </p:txBody>
      </p:sp>
    </p:spTree>
    <p:extLst>
      <p:ext uri="{BB962C8B-B14F-4D97-AF65-F5344CB8AC3E}">
        <p14:creationId xmlns:p14="http://schemas.microsoft.com/office/powerpoint/2010/main" val="3011882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BE4C1BA-AA88-F78A-F397-309D1811E8B5}"/>
              </a:ext>
            </a:extLst>
          </p:cNvPr>
          <p:cNvSpPr>
            <a:spLocks noGrp="1"/>
          </p:cNvSpPr>
          <p:nvPr>
            <p:ph type="title"/>
          </p:nvPr>
        </p:nvSpPr>
        <p:spPr/>
        <p:txBody>
          <a:bodyPr/>
          <a:lstStyle/>
          <a:p>
            <a:r>
              <a:rPr lang="fi-FI" dirty="0"/>
              <a:t>Tapausesimerkki: Peking, huhtikuu 2021 </a:t>
            </a:r>
          </a:p>
        </p:txBody>
      </p:sp>
      <p:sp>
        <p:nvSpPr>
          <p:cNvPr id="3" name="Sisällön paikkamerkki 2">
            <a:extLst>
              <a:ext uri="{FF2B5EF4-FFF2-40B4-BE49-F238E27FC236}">
                <a16:creationId xmlns:a16="http://schemas.microsoft.com/office/drawing/2014/main" id="{E11627CD-4FFE-DADA-47E7-B26C4B7A4955}"/>
              </a:ext>
            </a:extLst>
          </p:cNvPr>
          <p:cNvSpPr>
            <a:spLocks noGrp="1"/>
          </p:cNvSpPr>
          <p:nvPr>
            <p:ph idx="1"/>
          </p:nvPr>
        </p:nvSpPr>
        <p:spPr/>
        <p:txBody>
          <a:bodyPr/>
          <a:lstStyle/>
          <a:p>
            <a:r>
              <a:rPr lang="fi-FI" dirty="0"/>
              <a:t>25 MWh energiavarasto oli sijoitettu kauppakeskuksen katolle.</a:t>
            </a:r>
          </a:p>
          <a:p>
            <a:r>
              <a:rPr lang="fi-FI" dirty="0"/>
              <a:t>Paloa sammutettaessa tapahtui räjähdys, joka johti kahden palomiehen kuolemaan.</a:t>
            </a:r>
          </a:p>
          <a:p>
            <a:r>
              <a:rPr lang="fi-FI" dirty="0"/>
              <a:t>Tutkintaraportin mukaan ennen tulipaloa järjestelmässä oli tehty vianetsintätyötä.</a:t>
            </a:r>
          </a:p>
          <a:p>
            <a:r>
              <a:rPr lang="fi-FI" dirty="0"/>
              <a:t>Räjähdyksen tarkka syy ei selvinnyt tutkinnassa.</a:t>
            </a:r>
          </a:p>
        </p:txBody>
      </p:sp>
    </p:spTree>
    <p:extLst>
      <p:ext uri="{BB962C8B-B14F-4D97-AF65-F5344CB8AC3E}">
        <p14:creationId xmlns:p14="http://schemas.microsoft.com/office/powerpoint/2010/main" val="1569339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9B17C0E-0958-3C84-1AB8-5AB7E0DD49A7}"/>
              </a:ext>
            </a:extLst>
          </p:cNvPr>
          <p:cNvSpPr>
            <a:spLocks noGrp="1"/>
          </p:cNvSpPr>
          <p:nvPr>
            <p:ph type="title"/>
          </p:nvPr>
        </p:nvSpPr>
        <p:spPr>
          <a:xfrm>
            <a:off x="838200" y="365125"/>
            <a:ext cx="11147854" cy="1325563"/>
          </a:xfrm>
        </p:spPr>
        <p:txBody>
          <a:bodyPr/>
          <a:lstStyle/>
          <a:p>
            <a:r>
              <a:rPr lang="fi-FI" dirty="0"/>
              <a:t>Tapausesimerkki: Australia, heinäkuu 2021 </a:t>
            </a:r>
          </a:p>
        </p:txBody>
      </p:sp>
      <p:sp>
        <p:nvSpPr>
          <p:cNvPr id="3" name="Sisällön paikkamerkki 2">
            <a:extLst>
              <a:ext uri="{FF2B5EF4-FFF2-40B4-BE49-F238E27FC236}">
                <a16:creationId xmlns:a16="http://schemas.microsoft.com/office/drawing/2014/main" id="{51D44BD1-1F0B-292D-BF44-8020C1E26A8D}"/>
              </a:ext>
            </a:extLst>
          </p:cNvPr>
          <p:cNvSpPr>
            <a:spLocks noGrp="1"/>
          </p:cNvSpPr>
          <p:nvPr>
            <p:ph idx="1"/>
          </p:nvPr>
        </p:nvSpPr>
        <p:spPr/>
        <p:txBody>
          <a:bodyPr>
            <a:normAutofit lnSpcReduction="10000"/>
          </a:bodyPr>
          <a:lstStyle/>
          <a:p>
            <a:r>
              <a:rPr lang="fi-FI" dirty="0"/>
              <a:t>Kyseessä oli Teslan 300 MW:n ja 450 MWh </a:t>
            </a:r>
            <a:r>
              <a:rPr lang="fi-FI" dirty="0" err="1"/>
              <a:t>Megapack</a:t>
            </a:r>
            <a:r>
              <a:rPr lang="fi-FI" dirty="0"/>
              <a:t>-järjestelmä, joka koostuu 3 megawatin yksiköistä, jotka on rakennettu valmiiksi merikontteihin.</a:t>
            </a:r>
          </a:p>
          <a:p>
            <a:r>
              <a:rPr lang="fi-FI" dirty="0"/>
              <a:t>Yksi konteista syttyi, ja aiheutti kolme päivää kestäneen tulipalon.</a:t>
            </a:r>
          </a:p>
          <a:p>
            <a:r>
              <a:rPr lang="fi-FI" dirty="0"/>
              <a:t>Palonsyyntutkinnan mukaan palo aiheutui mitä todennäköisimmin jäähdytysnestevuodosta, joka aiheutti oikosulun.</a:t>
            </a:r>
          </a:p>
          <a:p>
            <a:r>
              <a:rPr lang="fi-FI" dirty="0"/>
              <a:t>Onnettomuuteen myötävaikutti se, että kyseinen </a:t>
            </a:r>
            <a:r>
              <a:rPr lang="fi-FI" dirty="0" err="1"/>
              <a:t>Megapack</a:t>
            </a:r>
            <a:r>
              <a:rPr lang="fi-FI" dirty="0"/>
              <a:t>-yksikkö oli kytketty huoltotilaan, jolloin sen turvajärjestelmät eivät olleet käytössä eikä viasta saatu ajoissa hälytystä.</a:t>
            </a:r>
          </a:p>
          <a:p>
            <a:endParaRPr lang="fi-FI" dirty="0"/>
          </a:p>
          <a:p>
            <a:endParaRPr lang="fi-FI" dirty="0"/>
          </a:p>
        </p:txBody>
      </p:sp>
    </p:spTree>
    <p:extLst>
      <p:ext uri="{BB962C8B-B14F-4D97-AF65-F5344CB8AC3E}">
        <p14:creationId xmlns:p14="http://schemas.microsoft.com/office/powerpoint/2010/main" val="2919146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B99D36-DE05-121C-8419-2487590A39AC}"/>
              </a:ext>
            </a:extLst>
          </p:cNvPr>
          <p:cNvSpPr>
            <a:spLocks noGrp="1"/>
          </p:cNvSpPr>
          <p:nvPr>
            <p:ph type="title"/>
          </p:nvPr>
        </p:nvSpPr>
        <p:spPr/>
        <p:txBody>
          <a:bodyPr/>
          <a:lstStyle/>
          <a:p>
            <a:r>
              <a:rPr lang="fi-FI" dirty="0"/>
              <a:t>Lainsäädäntö</a:t>
            </a:r>
          </a:p>
        </p:txBody>
      </p:sp>
      <p:sp>
        <p:nvSpPr>
          <p:cNvPr id="3" name="Sisällön paikkamerkki 2">
            <a:extLst>
              <a:ext uri="{FF2B5EF4-FFF2-40B4-BE49-F238E27FC236}">
                <a16:creationId xmlns:a16="http://schemas.microsoft.com/office/drawing/2014/main" id="{E3025048-31E7-031E-52E4-0843E5C11A2A}"/>
              </a:ext>
            </a:extLst>
          </p:cNvPr>
          <p:cNvSpPr>
            <a:spLocks noGrp="1"/>
          </p:cNvSpPr>
          <p:nvPr>
            <p:ph idx="1"/>
          </p:nvPr>
        </p:nvSpPr>
        <p:spPr/>
        <p:txBody>
          <a:bodyPr/>
          <a:lstStyle/>
          <a:p>
            <a:r>
              <a:rPr lang="fi-FI" dirty="0"/>
              <a:t>Tällä hetkellä ei sitovaa ja spesifiä sääntelyä Suomessa, ei myöskään standardeja </a:t>
            </a:r>
            <a:r>
              <a:rPr lang="fi-FI" dirty="0">
                <a:sym typeface="Wingdings" pitchFamily="2" charset="2"/>
              </a:rPr>
              <a:t> mennään olennaisten turvallisuusvaatimusten mukaan (VNA sähkölaitteistoista)</a:t>
            </a:r>
          </a:p>
          <a:p>
            <a:pPr lvl="1"/>
            <a:r>
              <a:rPr lang="fi-FI" dirty="0"/>
              <a:t>Sähkölaitteiston rakenteen on oltava sellainen, että ei synny korkean lämpötilan tai valokaaren aiheuttamaa sähkölaitteistoon kuulumattoman palavan aineen syttymisvaaraa.</a:t>
            </a:r>
          </a:p>
          <a:p>
            <a:r>
              <a:rPr lang="fi-FI" dirty="0"/>
              <a:t>Valmistaja vastaa tuotteensa turvallisuudesta</a:t>
            </a:r>
          </a:p>
          <a:p>
            <a:pPr lvl="1"/>
            <a:endParaRPr lang="fi-FI" dirty="0"/>
          </a:p>
          <a:p>
            <a:pPr lvl="1"/>
            <a:endParaRPr lang="fi-FI" dirty="0"/>
          </a:p>
        </p:txBody>
      </p:sp>
    </p:spTree>
    <p:extLst>
      <p:ext uri="{BB962C8B-B14F-4D97-AF65-F5344CB8AC3E}">
        <p14:creationId xmlns:p14="http://schemas.microsoft.com/office/powerpoint/2010/main" val="4054431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CE6184-0147-FABD-F436-A2DDB1AD7F62}"/>
              </a:ext>
            </a:extLst>
          </p:cNvPr>
          <p:cNvSpPr>
            <a:spLocks noGrp="1"/>
          </p:cNvSpPr>
          <p:nvPr>
            <p:ph type="title"/>
          </p:nvPr>
        </p:nvSpPr>
        <p:spPr/>
        <p:txBody>
          <a:bodyPr/>
          <a:lstStyle/>
          <a:p>
            <a:r>
              <a:rPr lang="fi-FI" dirty="0"/>
              <a:t>Standardit</a:t>
            </a:r>
          </a:p>
        </p:txBody>
      </p:sp>
      <p:sp>
        <p:nvSpPr>
          <p:cNvPr id="3" name="Sisällön paikkamerkki 2">
            <a:extLst>
              <a:ext uri="{FF2B5EF4-FFF2-40B4-BE49-F238E27FC236}">
                <a16:creationId xmlns:a16="http://schemas.microsoft.com/office/drawing/2014/main" id="{13A60203-93F1-5804-805A-6BD6F3306B6B}"/>
              </a:ext>
            </a:extLst>
          </p:cNvPr>
          <p:cNvSpPr>
            <a:spLocks noGrp="1"/>
          </p:cNvSpPr>
          <p:nvPr>
            <p:ph idx="1"/>
          </p:nvPr>
        </p:nvSpPr>
        <p:spPr/>
        <p:txBody>
          <a:bodyPr/>
          <a:lstStyle/>
          <a:p>
            <a:r>
              <a:rPr lang="fi-FI" dirty="0"/>
              <a:t>NFPA 855 Standard for </a:t>
            </a:r>
            <a:r>
              <a:rPr lang="fi-FI" dirty="0" err="1"/>
              <a:t>the</a:t>
            </a:r>
            <a:r>
              <a:rPr lang="fi-FI" dirty="0"/>
              <a:t> </a:t>
            </a:r>
            <a:r>
              <a:rPr lang="fi-FI" dirty="0" err="1"/>
              <a:t>Installation</a:t>
            </a:r>
            <a:r>
              <a:rPr lang="fi-FI" dirty="0"/>
              <a:t> of </a:t>
            </a:r>
            <a:r>
              <a:rPr lang="fi-FI" dirty="0" err="1"/>
              <a:t>Stationary</a:t>
            </a:r>
            <a:r>
              <a:rPr lang="fi-FI" dirty="0"/>
              <a:t> Energy Storage Systems</a:t>
            </a:r>
          </a:p>
          <a:p>
            <a:r>
              <a:rPr lang="fi-FI" dirty="0"/>
              <a:t>IEC TC 120 </a:t>
            </a:r>
            <a:r>
              <a:rPr lang="fi-FI" dirty="0" err="1"/>
              <a:t>Electrical</a:t>
            </a:r>
            <a:r>
              <a:rPr lang="fi-FI" dirty="0"/>
              <a:t> Energy Storage (EES) Systems</a:t>
            </a:r>
          </a:p>
          <a:p>
            <a:pPr lvl="1"/>
            <a:r>
              <a:rPr lang="fi-FI" dirty="0"/>
              <a:t>Luettelo standardeista löytyy SESKO </a:t>
            </a:r>
            <a:r>
              <a:rPr lang="fi-FI" dirty="0">
                <a:hlinkClick r:id="rId2"/>
              </a:rPr>
              <a:t>SR 21:n verkkosivuilta</a:t>
            </a:r>
            <a:endParaRPr lang="fi-FI" dirty="0"/>
          </a:p>
          <a:p>
            <a:endParaRPr lang="fi-FI" dirty="0"/>
          </a:p>
        </p:txBody>
      </p:sp>
    </p:spTree>
    <p:extLst>
      <p:ext uri="{BB962C8B-B14F-4D97-AF65-F5344CB8AC3E}">
        <p14:creationId xmlns:p14="http://schemas.microsoft.com/office/powerpoint/2010/main" val="1978683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77C3CF0-196D-C690-12A1-E1F78348DABF}"/>
              </a:ext>
            </a:extLst>
          </p:cNvPr>
          <p:cNvSpPr>
            <a:spLocks noGrp="1"/>
          </p:cNvSpPr>
          <p:nvPr>
            <p:ph type="title"/>
          </p:nvPr>
        </p:nvSpPr>
        <p:spPr/>
        <p:txBody>
          <a:bodyPr/>
          <a:lstStyle/>
          <a:p>
            <a:r>
              <a:rPr lang="fi-FI" dirty="0"/>
              <a:t>Uusi SFS 6000:2022</a:t>
            </a:r>
          </a:p>
        </p:txBody>
      </p:sp>
      <p:sp>
        <p:nvSpPr>
          <p:cNvPr id="3" name="Sisällön paikkamerkki 2">
            <a:extLst>
              <a:ext uri="{FF2B5EF4-FFF2-40B4-BE49-F238E27FC236}">
                <a16:creationId xmlns:a16="http://schemas.microsoft.com/office/drawing/2014/main" id="{7D9BC62A-B278-EE1B-8B4D-AF9CEB5D8C0E}"/>
              </a:ext>
            </a:extLst>
          </p:cNvPr>
          <p:cNvSpPr>
            <a:spLocks noGrp="1"/>
          </p:cNvSpPr>
          <p:nvPr>
            <p:ph idx="1"/>
          </p:nvPr>
        </p:nvSpPr>
        <p:spPr/>
        <p:txBody>
          <a:bodyPr>
            <a:normAutofit fontScale="92500" lnSpcReduction="10000"/>
          </a:bodyPr>
          <a:lstStyle/>
          <a:p>
            <a:r>
              <a:rPr lang="fi-FI" dirty="0"/>
              <a:t>Kokonaan uusi osa 5-57: Sähkölaitteiden valinta ja asentaminen. Kiinteiden akustojen asennukset</a:t>
            </a:r>
          </a:p>
          <a:p>
            <a:r>
              <a:rPr lang="fi-FI" dirty="0"/>
              <a:t>Kaikissa tapauksissa on noudatettava valmistajan antamia ohjeita.</a:t>
            </a:r>
          </a:p>
          <a:p>
            <a:r>
              <a:rPr lang="fi-FI" dirty="0"/>
              <a:t>Litiumioniakuissa on otettava huomioon seuraavat vaarat</a:t>
            </a:r>
          </a:p>
          <a:p>
            <a:pPr lvl="1"/>
            <a:r>
              <a:rPr lang="fi-FI" dirty="0"/>
              <a:t>Viat, jotka voidaan välttää valvomalla jokaisen kennon virtaa, jännitettä ja lämpötilaa (</a:t>
            </a:r>
            <a:r>
              <a:rPr lang="fi-FI" i="1" dirty="0"/>
              <a:t>U, I, T</a:t>
            </a:r>
            <a:r>
              <a:rPr lang="fi-FI" dirty="0"/>
              <a:t>).</a:t>
            </a:r>
          </a:p>
          <a:p>
            <a:pPr lvl="1"/>
            <a:r>
              <a:rPr lang="fi-FI" dirty="0"/>
              <a:t>Kennon sisäiset ongelmat (</a:t>
            </a:r>
            <a:r>
              <a:rPr lang="fi-FI" dirty="0" err="1"/>
              <a:t>dendriittien</a:t>
            </a:r>
            <a:r>
              <a:rPr lang="fi-FI" dirty="0"/>
              <a:t> aiheuttamat oikosulut, kaasun kehittyminen, materiaalien huononeminen). </a:t>
            </a:r>
          </a:p>
          <a:p>
            <a:r>
              <a:rPr lang="fi-FI" dirty="0"/>
              <a:t>Minimivaatimukset turvallisuudelle: IEC 62619</a:t>
            </a:r>
          </a:p>
          <a:p>
            <a:r>
              <a:rPr lang="fi-FI" dirty="0"/>
              <a:t>Tilassa, johon asennetaan kiinteitä akkuja, on oltava riittävä ilmanvaihto valmistajan ohjeiden mukaisesti. </a:t>
            </a:r>
          </a:p>
          <a:p>
            <a:pPr lvl="1"/>
            <a:endParaRPr lang="fi-FI" dirty="0"/>
          </a:p>
        </p:txBody>
      </p:sp>
    </p:spTree>
    <p:extLst>
      <p:ext uri="{BB962C8B-B14F-4D97-AF65-F5344CB8AC3E}">
        <p14:creationId xmlns:p14="http://schemas.microsoft.com/office/powerpoint/2010/main" val="16932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77C3CF0-196D-C690-12A1-E1F78348DABF}"/>
              </a:ext>
            </a:extLst>
          </p:cNvPr>
          <p:cNvSpPr>
            <a:spLocks noGrp="1"/>
          </p:cNvSpPr>
          <p:nvPr>
            <p:ph type="title"/>
          </p:nvPr>
        </p:nvSpPr>
        <p:spPr/>
        <p:txBody>
          <a:bodyPr/>
          <a:lstStyle/>
          <a:p>
            <a:r>
              <a:rPr lang="fi-FI" dirty="0"/>
              <a:t>Uusi SFS 6000:2022</a:t>
            </a:r>
          </a:p>
        </p:txBody>
      </p:sp>
      <p:sp>
        <p:nvSpPr>
          <p:cNvPr id="3" name="Sisällön paikkamerkki 2">
            <a:extLst>
              <a:ext uri="{FF2B5EF4-FFF2-40B4-BE49-F238E27FC236}">
                <a16:creationId xmlns:a16="http://schemas.microsoft.com/office/drawing/2014/main" id="{7D9BC62A-B278-EE1B-8B4D-AF9CEB5D8C0E}"/>
              </a:ext>
            </a:extLst>
          </p:cNvPr>
          <p:cNvSpPr>
            <a:spLocks noGrp="1"/>
          </p:cNvSpPr>
          <p:nvPr>
            <p:ph idx="1"/>
          </p:nvPr>
        </p:nvSpPr>
        <p:spPr/>
        <p:txBody>
          <a:bodyPr>
            <a:normAutofit/>
          </a:bodyPr>
          <a:lstStyle/>
          <a:p>
            <a:pPr lvl="1"/>
            <a:r>
              <a:rPr lang="fi-FI" sz="2600" dirty="0"/>
              <a:t>Ylivirtasuojauksessa oikosulkuvirtaa arvioitaessa tulee huomioida akkuvaraajan ja erityisesti sen lähdön kondensaattorien vaikutus oikosulkuvirtaan (lyhyt piikki oikosulun alussa).</a:t>
            </a:r>
          </a:p>
          <a:p>
            <a:pPr lvl="1"/>
            <a:r>
              <a:rPr lang="fi-FI" sz="2600" dirty="0"/>
              <a:t>Odottamaton saarekekäyttö huomioitava suunnittelussa</a:t>
            </a:r>
          </a:p>
          <a:p>
            <a:pPr lvl="1"/>
            <a:r>
              <a:rPr lang="fi-FI" sz="2600" dirty="0"/>
              <a:t>Akkutilojen suojaus:</a:t>
            </a:r>
          </a:p>
          <a:p>
            <a:pPr lvl="2"/>
            <a:r>
              <a:rPr lang="fi-FI" sz="2200" dirty="0"/>
              <a:t>suojaus ulkopuoliselta vaaralta, esim. tulipalo, vesi, iskut, tärinä, ilkivalta</a:t>
            </a:r>
          </a:p>
          <a:p>
            <a:pPr lvl="2"/>
            <a:r>
              <a:rPr lang="fi-FI" sz="2200" dirty="0"/>
              <a:t>suojaus akun aiheuttamalta vaaralta, esim. suuri jännite, räjähdysvaara, elektrolyytin aiheuttamat vaarat, korroosio ja maasulun vaikutukset</a:t>
            </a:r>
          </a:p>
          <a:p>
            <a:pPr lvl="2"/>
            <a:r>
              <a:rPr lang="fi-FI" sz="2200" dirty="0"/>
              <a:t>suojaus asiattomilta henkilöiltä</a:t>
            </a:r>
          </a:p>
          <a:p>
            <a:pPr lvl="2"/>
            <a:r>
              <a:rPr lang="fi-FI" sz="2200" dirty="0"/>
              <a:t>suojaus ympäristön ääriolosuhteilta, esim. lämpötila, kosteus, ilman saasteet.</a:t>
            </a:r>
          </a:p>
        </p:txBody>
      </p:sp>
    </p:spTree>
    <p:extLst>
      <p:ext uri="{BB962C8B-B14F-4D97-AF65-F5344CB8AC3E}">
        <p14:creationId xmlns:p14="http://schemas.microsoft.com/office/powerpoint/2010/main" val="3124951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94C170C2-4A5C-F88B-DBEA-E0416654798D}"/>
              </a:ext>
            </a:extLst>
          </p:cNvPr>
          <p:cNvPicPr>
            <a:picLocks noChangeAspect="1"/>
          </p:cNvPicPr>
          <p:nvPr/>
        </p:nvPicPr>
        <p:blipFill>
          <a:blip r:embed="rId2"/>
          <a:stretch>
            <a:fillRect/>
          </a:stretch>
        </p:blipFill>
        <p:spPr>
          <a:xfrm>
            <a:off x="3237376" y="4124927"/>
            <a:ext cx="2467686" cy="2467686"/>
          </a:xfrm>
          <a:prstGeom prst="rect">
            <a:avLst/>
          </a:prstGeom>
        </p:spPr>
      </p:pic>
      <p:sp>
        <p:nvSpPr>
          <p:cNvPr id="2" name="Otsikko 1">
            <a:extLst>
              <a:ext uri="{FF2B5EF4-FFF2-40B4-BE49-F238E27FC236}">
                <a16:creationId xmlns:a16="http://schemas.microsoft.com/office/drawing/2014/main" id="{31245A5A-51C0-9943-98AD-6E5532B122BC}"/>
              </a:ext>
            </a:extLst>
          </p:cNvPr>
          <p:cNvSpPr>
            <a:spLocks noGrp="1"/>
          </p:cNvSpPr>
          <p:nvPr>
            <p:ph type="title"/>
          </p:nvPr>
        </p:nvSpPr>
        <p:spPr/>
        <p:txBody>
          <a:bodyPr/>
          <a:lstStyle/>
          <a:p>
            <a:r>
              <a:rPr lang="fi-FI" dirty="0"/>
              <a:t>Puhujasta</a:t>
            </a:r>
          </a:p>
        </p:txBody>
      </p:sp>
      <p:sp>
        <p:nvSpPr>
          <p:cNvPr id="3" name="Sisällön paikkamerkki 2">
            <a:extLst>
              <a:ext uri="{FF2B5EF4-FFF2-40B4-BE49-F238E27FC236}">
                <a16:creationId xmlns:a16="http://schemas.microsoft.com/office/drawing/2014/main" id="{5278E3BE-D0D4-ED42-BBF3-0D0DCF7E3686}"/>
              </a:ext>
            </a:extLst>
          </p:cNvPr>
          <p:cNvSpPr>
            <a:spLocks noGrp="1"/>
          </p:cNvSpPr>
          <p:nvPr>
            <p:ph sz="half" idx="1"/>
          </p:nvPr>
        </p:nvSpPr>
        <p:spPr>
          <a:xfrm>
            <a:off x="838201" y="1386407"/>
            <a:ext cx="5181600" cy="4351338"/>
          </a:xfrm>
        </p:spPr>
        <p:txBody>
          <a:bodyPr>
            <a:normAutofit fontScale="55000" lnSpcReduction="20000"/>
          </a:bodyPr>
          <a:lstStyle/>
          <a:p>
            <a:r>
              <a:rPr lang="fi-FI" dirty="0"/>
              <a:t>Autoelektroniikan lehtori 2010–2020 @ Metropolia-amk</a:t>
            </a:r>
          </a:p>
          <a:p>
            <a:r>
              <a:rPr lang="fi-FI" dirty="0"/>
              <a:t>Ryhmä- ja viestintäpäällikkö @ Sähköalan standardointijärjestö SESKO 9/2020–8/2021</a:t>
            </a:r>
          </a:p>
          <a:p>
            <a:r>
              <a:rPr lang="fi-FI" dirty="0"/>
              <a:t>Vapaa sähköturvallisuuskonsultti 9/2021–</a:t>
            </a:r>
          </a:p>
          <a:p>
            <a:r>
              <a:rPr lang="fi-FI" dirty="0"/>
              <a:t>Teen työn ohessa väitöskirjaa Aalto-yliopistoon, </a:t>
            </a:r>
            <a:r>
              <a:rPr lang="fi-FI" i="1" dirty="0" err="1"/>
              <a:t>Electrical</a:t>
            </a:r>
            <a:r>
              <a:rPr lang="fi-FI" i="1" dirty="0"/>
              <a:t> </a:t>
            </a:r>
            <a:r>
              <a:rPr lang="fi-FI" i="1" dirty="0" err="1"/>
              <a:t>Safety</a:t>
            </a:r>
            <a:r>
              <a:rPr lang="fi-FI" i="1" dirty="0"/>
              <a:t> of </a:t>
            </a:r>
            <a:r>
              <a:rPr lang="fi-FI" i="1" dirty="0" err="1"/>
              <a:t>Emerging</a:t>
            </a:r>
            <a:r>
              <a:rPr lang="fi-FI" i="1" dirty="0"/>
              <a:t> Technologies</a:t>
            </a:r>
            <a:br>
              <a:rPr lang="fi-FI" i="1" dirty="0"/>
            </a:br>
            <a:r>
              <a:rPr lang="fi-FI" dirty="0"/>
              <a:t>(ohj. Jorma </a:t>
            </a:r>
            <a:r>
              <a:rPr lang="fi-FI" dirty="0" err="1"/>
              <a:t>Kyyrä</a:t>
            </a:r>
            <a:r>
              <a:rPr lang="fi-FI" dirty="0"/>
              <a:t> &amp; Matti Lehtonen)</a:t>
            </a:r>
          </a:p>
          <a:p>
            <a:r>
              <a:rPr lang="fi-FI" dirty="0"/>
              <a:t>SESKO SK 78 Sähkötyöturvallisuus puheenjohtaja, SR 21 Akut ja energiavarastot sekä SK 69 Sähköautot ja latausjärjestelmät sihteeri</a:t>
            </a:r>
          </a:p>
          <a:p>
            <a:r>
              <a:rPr lang="fi-FI" dirty="0"/>
              <a:t>Julkaistua ammattikirjallisuutta:</a:t>
            </a:r>
          </a:p>
        </p:txBody>
      </p:sp>
      <p:sp>
        <p:nvSpPr>
          <p:cNvPr id="4" name="Sisällön paikkamerkki 3">
            <a:extLst>
              <a:ext uri="{FF2B5EF4-FFF2-40B4-BE49-F238E27FC236}">
                <a16:creationId xmlns:a16="http://schemas.microsoft.com/office/drawing/2014/main" id="{AEE9B02A-D3D5-9441-BEEF-C4402F114BD9}"/>
              </a:ext>
            </a:extLst>
          </p:cNvPr>
          <p:cNvSpPr>
            <a:spLocks noGrp="1"/>
          </p:cNvSpPr>
          <p:nvPr>
            <p:ph sz="half" idx="2"/>
          </p:nvPr>
        </p:nvSpPr>
        <p:spPr>
          <a:xfrm>
            <a:off x="6172199" y="1386407"/>
            <a:ext cx="5181600" cy="4351338"/>
          </a:xfrm>
        </p:spPr>
        <p:txBody>
          <a:bodyPr>
            <a:normAutofit fontScale="55000" lnSpcReduction="20000"/>
          </a:bodyPr>
          <a:lstStyle/>
          <a:p>
            <a:pPr marL="0" indent="0">
              <a:buNone/>
            </a:pPr>
            <a:r>
              <a:rPr lang="fi-FI" dirty="0"/>
              <a:t>Tutkimusartikkeleita</a:t>
            </a:r>
          </a:p>
          <a:p>
            <a:pPr marL="0" indent="0">
              <a:buNone/>
            </a:pPr>
            <a:r>
              <a:rPr lang="fi-FI" dirty="0"/>
              <a:t>Linja-aho, V. (2021). Kiinteistöjen sähköasennusten paloturvallisuus sähköautoja ladattaessa. </a:t>
            </a:r>
            <a:r>
              <a:rPr lang="fi-FI" i="1" dirty="0"/>
              <a:t>Pelastus- ja turvallisuustutkimuksen vuosikirja 2021</a:t>
            </a:r>
            <a:r>
              <a:rPr lang="fi-FI" dirty="0"/>
              <a:t>. </a:t>
            </a:r>
            <a:r>
              <a:rPr lang="fi-FI" dirty="0">
                <a:hlinkClick r:id="rId3"/>
              </a:rPr>
              <a:t>http://info.smedu.fi/kirjasto/Sarja_D/D1_2021.pdf</a:t>
            </a:r>
            <a:r>
              <a:rPr lang="fi-FI" dirty="0"/>
              <a:t> </a:t>
            </a:r>
          </a:p>
          <a:p>
            <a:pPr marL="0" indent="0">
              <a:buNone/>
            </a:pPr>
            <a:r>
              <a:rPr lang="en-US" dirty="0" err="1"/>
              <a:t>Linja-aho</a:t>
            </a:r>
            <a:r>
              <a:rPr lang="en-US" dirty="0"/>
              <a:t>, V. (2020). Fatal electrical accidents in Finland 1980–2019 – trends and reducing measures. </a:t>
            </a:r>
            <a:r>
              <a:rPr lang="en-US" i="1" dirty="0"/>
              <a:t>International Journal of Occupational and Environmental Safety</a:t>
            </a:r>
            <a:r>
              <a:rPr lang="en-US" dirty="0"/>
              <a:t>, </a:t>
            </a:r>
            <a:r>
              <a:rPr lang="en-US" i="1" dirty="0"/>
              <a:t>4</a:t>
            </a:r>
            <a:r>
              <a:rPr lang="en-US" dirty="0"/>
              <a:t>(2), 37–47. </a:t>
            </a:r>
            <a:r>
              <a:rPr lang="en-US" dirty="0">
                <a:hlinkClick r:id="rId4"/>
              </a:rPr>
              <a:t>https://doi.org/10.24840/2184-0954_004.002_0004</a:t>
            </a:r>
            <a:r>
              <a:rPr lang="en-US" dirty="0"/>
              <a:t> </a:t>
            </a:r>
          </a:p>
          <a:p>
            <a:pPr marL="0" indent="0">
              <a:buNone/>
            </a:pPr>
            <a:r>
              <a:rPr lang="en-US" dirty="0" err="1"/>
              <a:t>Konferenssipaperit</a:t>
            </a:r>
            <a:endParaRPr lang="en-US" dirty="0"/>
          </a:p>
          <a:p>
            <a:pPr marL="0" indent="0">
              <a:buNone/>
            </a:pPr>
            <a:r>
              <a:rPr lang="en-US" dirty="0" err="1"/>
              <a:t>Linja-aho</a:t>
            </a:r>
            <a:r>
              <a:rPr lang="en-US" dirty="0"/>
              <a:t>, V. (2022). Assessing the Electrical Risks in Electric Vehicle Repair. IEEE Electrical Safety Workshop 2022.</a:t>
            </a:r>
          </a:p>
          <a:p>
            <a:pPr marL="0" indent="0">
              <a:buNone/>
            </a:pPr>
            <a:r>
              <a:rPr lang="en-US" dirty="0" err="1"/>
              <a:t>Linja-aho</a:t>
            </a:r>
            <a:r>
              <a:rPr lang="en-US" dirty="0"/>
              <a:t>, V. (2020). Hybrid and Electric Vehicle Fires in Finland 2015–2019. </a:t>
            </a:r>
            <a:r>
              <a:rPr lang="en-US" i="1" dirty="0"/>
              <a:t>International Conference on Fires in vehicles (FIVE)</a:t>
            </a:r>
            <a:r>
              <a:rPr lang="en-US" dirty="0"/>
              <a:t>, </a:t>
            </a:r>
            <a:r>
              <a:rPr lang="en-US" dirty="0">
                <a:hlinkClick r:id="rId5"/>
              </a:rPr>
              <a:t>https://www.ri.se/en/five/five2020/papers</a:t>
            </a:r>
            <a:r>
              <a:rPr lang="en-US" dirty="0"/>
              <a:t> </a:t>
            </a:r>
          </a:p>
          <a:p>
            <a:pPr marL="0" indent="0">
              <a:buNone/>
            </a:pPr>
            <a:r>
              <a:rPr lang="en-US" dirty="0" err="1"/>
              <a:t>Keskustelua</a:t>
            </a:r>
            <a:r>
              <a:rPr lang="en-US" dirty="0"/>
              <a:t> </a:t>
            </a:r>
            <a:r>
              <a:rPr lang="en-US" dirty="0" err="1"/>
              <a:t>sähköiskuhukkumisista</a:t>
            </a:r>
            <a:endParaRPr lang="en-US" dirty="0"/>
          </a:p>
          <a:p>
            <a:pPr marL="0" indent="0">
              <a:buNone/>
            </a:pPr>
            <a:r>
              <a:rPr lang="en-US" dirty="0" err="1"/>
              <a:t>Linja-aho</a:t>
            </a:r>
            <a:r>
              <a:rPr lang="en-US" dirty="0"/>
              <a:t>, V. (2021). Discussion of ”examining the risk of electric shock drowning (</a:t>
            </a:r>
            <a:r>
              <a:rPr lang="en-US" dirty="0" err="1"/>
              <a:t>Esd</a:t>
            </a:r>
            <a:r>
              <a:rPr lang="en-US" dirty="0"/>
              <a:t>) as a function of water conductivity”. </a:t>
            </a:r>
            <a:r>
              <a:rPr lang="en-US" i="1" dirty="0"/>
              <a:t>IEEE Transactions on Industry Applications</a:t>
            </a:r>
            <a:r>
              <a:rPr lang="en-US" dirty="0"/>
              <a:t>, </a:t>
            </a:r>
            <a:r>
              <a:rPr lang="en-US" dirty="0">
                <a:hlinkClick r:id="rId6"/>
              </a:rPr>
              <a:t>https://doi.org/10.1109/TIA.2020.3032949</a:t>
            </a:r>
            <a:r>
              <a:rPr lang="en-US" dirty="0"/>
              <a:t> </a:t>
            </a:r>
          </a:p>
          <a:p>
            <a:pPr marL="0" indent="0">
              <a:buNone/>
            </a:pPr>
            <a:endParaRPr lang="fi-FI" dirty="0"/>
          </a:p>
        </p:txBody>
      </p:sp>
      <p:pic>
        <p:nvPicPr>
          <p:cNvPr id="7" name="Kuva 6">
            <a:extLst>
              <a:ext uri="{FF2B5EF4-FFF2-40B4-BE49-F238E27FC236}">
                <a16:creationId xmlns:a16="http://schemas.microsoft.com/office/drawing/2014/main" id="{D60ABE2C-B85F-29FA-EDB0-D55580EE95A7}"/>
              </a:ext>
            </a:extLst>
          </p:cNvPr>
          <p:cNvPicPr>
            <a:picLocks noChangeAspect="1"/>
          </p:cNvPicPr>
          <p:nvPr/>
        </p:nvPicPr>
        <p:blipFill>
          <a:blip r:embed="rId7"/>
          <a:stretch>
            <a:fillRect/>
          </a:stretch>
        </p:blipFill>
        <p:spPr>
          <a:xfrm>
            <a:off x="274699" y="4124927"/>
            <a:ext cx="1915511" cy="1915511"/>
          </a:xfrm>
          <a:prstGeom prst="rect">
            <a:avLst/>
          </a:prstGeom>
        </p:spPr>
      </p:pic>
      <p:pic>
        <p:nvPicPr>
          <p:cNvPr id="9" name="Kuva 8">
            <a:extLst>
              <a:ext uri="{FF2B5EF4-FFF2-40B4-BE49-F238E27FC236}">
                <a16:creationId xmlns:a16="http://schemas.microsoft.com/office/drawing/2014/main" id="{A6DB34ED-4416-1912-A6F2-9BAB11DF1033}"/>
              </a:ext>
            </a:extLst>
          </p:cNvPr>
          <p:cNvPicPr>
            <a:picLocks noChangeAspect="1"/>
          </p:cNvPicPr>
          <p:nvPr/>
        </p:nvPicPr>
        <p:blipFill rotWithShape="1">
          <a:blip r:embed="rId8"/>
          <a:srcRect l="15669" r="14613"/>
          <a:stretch/>
        </p:blipFill>
        <p:spPr>
          <a:xfrm>
            <a:off x="2005557" y="4124927"/>
            <a:ext cx="1655746" cy="2374900"/>
          </a:xfrm>
          <a:prstGeom prst="rect">
            <a:avLst/>
          </a:prstGeom>
        </p:spPr>
      </p:pic>
    </p:spTree>
    <p:extLst>
      <p:ext uri="{BB962C8B-B14F-4D97-AF65-F5344CB8AC3E}">
        <p14:creationId xmlns:p14="http://schemas.microsoft.com/office/powerpoint/2010/main" val="1443425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B65CE4B-EFF2-784E-A62C-6307C2F64332}"/>
              </a:ext>
            </a:extLst>
          </p:cNvPr>
          <p:cNvSpPr>
            <a:spLocks noGrp="1"/>
          </p:cNvSpPr>
          <p:nvPr>
            <p:ph type="title"/>
          </p:nvPr>
        </p:nvSpPr>
        <p:spPr/>
        <p:txBody>
          <a:bodyPr>
            <a:normAutofit fontScale="90000"/>
          </a:bodyPr>
          <a:lstStyle/>
          <a:p>
            <a:r>
              <a:rPr lang="en-US" dirty="0"/>
              <a:t>IEC 62619: Safety requirements for secondary lithium cells and batteries, for use in industrial applications</a:t>
            </a:r>
          </a:p>
        </p:txBody>
      </p:sp>
      <p:sp>
        <p:nvSpPr>
          <p:cNvPr id="3" name="Sisällön paikkamerkki 2">
            <a:extLst>
              <a:ext uri="{FF2B5EF4-FFF2-40B4-BE49-F238E27FC236}">
                <a16:creationId xmlns:a16="http://schemas.microsoft.com/office/drawing/2014/main" id="{D02EA169-2DDF-7C80-D08F-4592B83EF4DF}"/>
              </a:ext>
            </a:extLst>
          </p:cNvPr>
          <p:cNvSpPr>
            <a:spLocks noGrp="1"/>
          </p:cNvSpPr>
          <p:nvPr>
            <p:ph idx="1"/>
          </p:nvPr>
        </p:nvSpPr>
        <p:spPr/>
        <p:txBody>
          <a:bodyPr/>
          <a:lstStyle/>
          <a:p>
            <a:r>
              <a:rPr lang="fi-FI" dirty="0"/>
              <a:t>Useita testejä: ulkoinen oikosulku, isku, pudotus, ylilämpö, ylipurkaus, ylilataus. </a:t>
            </a:r>
          </a:p>
          <a:p>
            <a:r>
              <a:rPr lang="fi-FI" dirty="0"/>
              <a:t>Asennusstandardiluonnoksessa (SFS 6000:2022) viitataan erityisesti kohtiin 7.3 (sisäinen oikosulku) ja 7.3.3 (leviämistesti).</a:t>
            </a:r>
          </a:p>
        </p:txBody>
      </p:sp>
    </p:spTree>
    <p:extLst>
      <p:ext uri="{BB962C8B-B14F-4D97-AF65-F5344CB8AC3E}">
        <p14:creationId xmlns:p14="http://schemas.microsoft.com/office/powerpoint/2010/main" val="2498187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81A88F-15B7-3DB9-9DDD-115680815042}"/>
              </a:ext>
            </a:extLst>
          </p:cNvPr>
          <p:cNvSpPr>
            <a:spLocks noGrp="1"/>
          </p:cNvSpPr>
          <p:nvPr>
            <p:ph type="title"/>
          </p:nvPr>
        </p:nvSpPr>
        <p:spPr/>
        <p:txBody>
          <a:bodyPr/>
          <a:lstStyle/>
          <a:p>
            <a:r>
              <a:rPr lang="fi-FI" dirty="0"/>
              <a:t>Leviämistesti</a:t>
            </a:r>
          </a:p>
        </p:txBody>
      </p:sp>
      <p:pic>
        <p:nvPicPr>
          <p:cNvPr id="4" name="Sisällön paikkamerkki 3">
            <a:extLst>
              <a:ext uri="{FF2B5EF4-FFF2-40B4-BE49-F238E27FC236}">
                <a16:creationId xmlns:a16="http://schemas.microsoft.com/office/drawing/2014/main" id="{CC36D4CC-5CF5-2665-5CEB-3C5ED40185A5}"/>
              </a:ext>
            </a:extLst>
          </p:cNvPr>
          <p:cNvPicPr>
            <a:picLocks noGrp="1" noChangeAspect="1"/>
          </p:cNvPicPr>
          <p:nvPr>
            <p:ph idx="1"/>
          </p:nvPr>
        </p:nvPicPr>
        <p:blipFill>
          <a:blip r:embed="rId2"/>
          <a:stretch>
            <a:fillRect/>
          </a:stretch>
        </p:blipFill>
        <p:spPr>
          <a:xfrm>
            <a:off x="2497117" y="1825625"/>
            <a:ext cx="7197766" cy="4351338"/>
          </a:xfrm>
          <a:prstGeom prst="rect">
            <a:avLst/>
          </a:prstGeom>
        </p:spPr>
      </p:pic>
    </p:spTree>
    <p:extLst>
      <p:ext uri="{BB962C8B-B14F-4D97-AF65-F5344CB8AC3E}">
        <p14:creationId xmlns:p14="http://schemas.microsoft.com/office/powerpoint/2010/main" val="669183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0E9BEA-4FA4-0353-23E3-A27B422CC035}"/>
              </a:ext>
            </a:extLst>
          </p:cNvPr>
          <p:cNvSpPr>
            <a:spLocks noGrp="1"/>
          </p:cNvSpPr>
          <p:nvPr>
            <p:ph type="title"/>
          </p:nvPr>
        </p:nvSpPr>
        <p:spPr/>
        <p:txBody>
          <a:bodyPr/>
          <a:lstStyle/>
          <a:p>
            <a:r>
              <a:rPr lang="fi-FI" dirty="0"/>
              <a:t>Suojausmenetelmät</a:t>
            </a:r>
          </a:p>
        </p:txBody>
      </p:sp>
      <p:sp>
        <p:nvSpPr>
          <p:cNvPr id="3" name="Sisällön paikkamerkki 2">
            <a:extLst>
              <a:ext uri="{FF2B5EF4-FFF2-40B4-BE49-F238E27FC236}">
                <a16:creationId xmlns:a16="http://schemas.microsoft.com/office/drawing/2014/main" id="{497626A6-2BE3-FB71-011F-E0C67CD3BB5E}"/>
              </a:ext>
            </a:extLst>
          </p:cNvPr>
          <p:cNvSpPr>
            <a:spLocks noGrp="1"/>
          </p:cNvSpPr>
          <p:nvPr>
            <p:ph idx="1"/>
          </p:nvPr>
        </p:nvSpPr>
        <p:spPr/>
        <p:txBody>
          <a:bodyPr>
            <a:normAutofit fontScale="85000" lnSpcReduction="20000"/>
          </a:bodyPr>
          <a:lstStyle/>
          <a:p>
            <a:pPr marL="0" indent="0">
              <a:buNone/>
            </a:pPr>
            <a:r>
              <a:rPr lang="fi-FI" dirty="0"/>
              <a:t>Kennotasolla</a:t>
            </a:r>
          </a:p>
          <a:p>
            <a:r>
              <a:rPr lang="fi-FI" dirty="0"/>
              <a:t>Kolmikerrosseparaattori</a:t>
            </a:r>
          </a:p>
          <a:p>
            <a:r>
              <a:rPr lang="fi-FI" dirty="0"/>
              <a:t>Painesulku</a:t>
            </a:r>
          </a:p>
          <a:p>
            <a:r>
              <a:rPr lang="fi-FI" dirty="0"/>
              <a:t>Lämpösulku</a:t>
            </a:r>
          </a:p>
          <a:p>
            <a:pPr marL="0" indent="0">
              <a:buNone/>
            </a:pPr>
            <a:r>
              <a:rPr lang="fi-FI" dirty="0"/>
              <a:t>Moduulitasolla</a:t>
            </a:r>
          </a:p>
          <a:p>
            <a:r>
              <a:rPr lang="fi-FI" dirty="0"/>
              <a:t>Kotelointi ja ilmavälit</a:t>
            </a:r>
          </a:p>
          <a:p>
            <a:r>
              <a:rPr lang="fi-FI" dirty="0"/>
              <a:t>Jännitteen ja lämpötilan tarkkailu</a:t>
            </a:r>
          </a:p>
          <a:p>
            <a:pPr marL="0" indent="0">
              <a:buNone/>
            </a:pPr>
            <a:r>
              <a:rPr lang="fi-FI" dirty="0"/>
              <a:t>Järjestelmätasolla</a:t>
            </a:r>
          </a:p>
          <a:p>
            <a:r>
              <a:rPr lang="fi-FI" dirty="0"/>
              <a:t>Moduulien sijoittelu</a:t>
            </a:r>
          </a:p>
          <a:p>
            <a:r>
              <a:rPr lang="fi-FI" dirty="0"/>
              <a:t>Paloilmoitin ja automaattinen sammutusjärjestelmä</a:t>
            </a:r>
          </a:p>
          <a:p>
            <a:r>
              <a:rPr lang="fi-FI" dirty="0"/>
              <a:t>Savunpoiston toteutus</a:t>
            </a:r>
          </a:p>
        </p:txBody>
      </p:sp>
    </p:spTree>
    <p:extLst>
      <p:ext uri="{BB962C8B-B14F-4D97-AF65-F5344CB8AC3E}">
        <p14:creationId xmlns:p14="http://schemas.microsoft.com/office/powerpoint/2010/main" val="3953116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DC562E6-D576-1EE6-D306-A17E6B29FE3E}"/>
              </a:ext>
            </a:extLst>
          </p:cNvPr>
          <p:cNvSpPr>
            <a:spLocks noGrp="1"/>
          </p:cNvSpPr>
          <p:nvPr>
            <p:ph type="title"/>
          </p:nvPr>
        </p:nvSpPr>
        <p:spPr/>
        <p:txBody>
          <a:bodyPr/>
          <a:lstStyle/>
          <a:p>
            <a:r>
              <a:rPr lang="fi-FI" dirty="0"/>
              <a:t>Lähteitä ja lisälukemista</a:t>
            </a:r>
          </a:p>
        </p:txBody>
      </p:sp>
      <p:sp>
        <p:nvSpPr>
          <p:cNvPr id="3" name="Sisällön paikkamerkki 2">
            <a:extLst>
              <a:ext uri="{FF2B5EF4-FFF2-40B4-BE49-F238E27FC236}">
                <a16:creationId xmlns:a16="http://schemas.microsoft.com/office/drawing/2014/main" id="{3FC9D138-4E84-F9C0-9FF0-00EBFA830833}"/>
              </a:ext>
            </a:extLst>
          </p:cNvPr>
          <p:cNvSpPr>
            <a:spLocks noGrp="1"/>
          </p:cNvSpPr>
          <p:nvPr>
            <p:ph idx="1"/>
          </p:nvPr>
        </p:nvSpPr>
        <p:spPr/>
        <p:txBody>
          <a:bodyPr/>
          <a:lstStyle/>
          <a:p>
            <a:r>
              <a:rPr lang="fi-FI" dirty="0" err="1"/>
              <a:t>Fire</a:t>
            </a:r>
            <a:r>
              <a:rPr lang="fi-FI" dirty="0"/>
              <a:t> </a:t>
            </a:r>
            <a:r>
              <a:rPr lang="fi-FI" dirty="0" err="1"/>
              <a:t>Hazard</a:t>
            </a:r>
            <a:r>
              <a:rPr lang="fi-FI" dirty="0"/>
              <a:t> </a:t>
            </a:r>
            <a:r>
              <a:rPr lang="fi-FI" dirty="0" err="1"/>
              <a:t>Assessment</a:t>
            </a:r>
            <a:r>
              <a:rPr lang="fi-FI" dirty="0"/>
              <a:t> of </a:t>
            </a:r>
            <a:r>
              <a:rPr lang="fi-FI" dirty="0" err="1"/>
              <a:t>Lithium</a:t>
            </a:r>
            <a:r>
              <a:rPr lang="fi-FI" dirty="0"/>
              <a:t> </a:t>
            </a:r>
            <a:r>
              <a:rPr lang="fi-FI" dirty="0" err="1"/>
              <a:t>Ion</a:t>
            </a:r>
            <a:r>
              <a:rPr lang="fi-FI" dirty="0"/>
              <a:t> </a:t>
            </a:r>
            <a:r>
              <a:rPr lang="fi-FI" dirty="0" err="1"/>
              <a:t>Battery</a:t>
            </a:r>
            <a:r>
              <a:rPr lang="fi-FI" dirty="0"/>
              <a:t> Energy Storage Systems</a:t>
            </a:r>
          </a:p>
          <a:p>
            <a:r>
              <a:rPr lang="fi-FI" dirty="0"/>
              <a:t>Litiumioniakkutekniikka</a:t>
            </a:r>
          </a:p>
          <a:p>
            <a:r>
              <a:rPr lang="fi-FI" dirty="0"/>
              <a:t>IEC 62619</a:t>
            </a:r>
          </a:p>
          <a:p>
            <a:r>
              <a:rPr lang="fi-FI" dirty="0"/>
              <a:t>SFS 6000:2022</a:t>
            </a:r>
          </a:p>
          <a:p>
            <a:r>
              <a:rPr lang="fi-FI" dirty="0"/>
              <a:t>NFPA 855</a:t>
            </a:r>
          </a:p>
          <a:p>
            <a:endParaRPr lang="fi-FI" dirty="0"/>
          </a:p>
        </p:txBody>
      </p:sp>
    </p:spTree>
    <p:extLst>
      <p:ext uri="{BB962C8B-B14F-4D97-AF65-F5344CB8AC3E}">
        <p14:creationId xmlns:p14="http://schemas.microsoft.com/office/powerpoint/2010/main" val="3042749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307FCE3-4D5D-474F-9C63-F2F8C0860FF3}"/>
              </a:ext>
            </a:extLst>
          </p:cNvPr>
          <p:cNvSpPr>
            <a:spLocks noGrp="1"/>
          </p:cNvSpPr>
          <p:nvPr>
            <p:ph type="title"/>
          </p:nvPr>
        </p:nvSpPr>
        <p:spPr/>
        <p:txBody>
          <a:bodyPr/>
          <a:lstStyle/>
          <a:p>
            <a:r>
              <a:rPr lang="fi-FI" dirty="0"/>
              <a:t>Sähköautojen latausturvallisuus</a:t>
            </a:r>
          </a:p>
        </p:txBody>
      </p:sp>
      <p:sp>
        <p:nvSpPr>
          <p:cNvPr id="4" name="Tekstin paikkamerkki 3">
            <a:extLst>
              <a:ext uri="{FF2B5EF4-FFF2-40B4-BE49-F238E27FC236}">
                <a16:creationId xmlns:a16="http://schemas.microsoft.com/office/drawing/2014/main" id="{ADBAA6D8-2B63-0A42-AA14-369593A4E48A}"/>
              </a:ext>
            </a:extLst>
          </p:cNvPr>
          <p:cNvSpPr>
            <a:spLocks noGrp="1"/>
          </p:cNvSpPr>
          <p:nvPr>
            <p:ph idx="1"/>
          </p:nvPr>
        </p:nvSpPr>
        <p:spPr/>
        <p:txBody>
          <a:bodyPr>
            <a:normAutofit fontScale="92500" lnSpcReduction="10000"/>
          </a:bodyPr>
          <a:lstStyle/>
          <a:p>
            <a:r>
              <a:rPr lang="fi-FI" dirty="0"/>
              <a:t>Jo joka toinen uusi tai käytettynä maahantuotu henkilöauto Suomessa on sähköauto (lataushybridi tai täyssähköauto).</a:t>
            </a:r>
          </a:p>
          <a:p>
            <a:r>
              <a:rPr lang="fi-FI" dirty="0"/>
              <a:t>Sähköautojen yleistyessä yleistyy myös niiden lataaminen.</a:t>
            </a:r>
          </a:p>
          <a:p>
            <a:r>
              <a:rPr lang="fi-FI" dirty="0"/>
              <a:t>Suomessa on ollut toistaiseksi muutama sähköautopalo, muttei yhtään lataamisesta aiheutunutta rakennuspaloa tai rakennuspalovaaraa.</a:t>
            </a:r>
          </a:p>
          <a:p>
            <a:r>
              <a:rPr lang="fi-FI" dirty="0"/>
              <a:t>Aiheesta liikkuu paljon ”musta tuntuu” ja ”sinne päin” –tietoa ja ”tietoa”.</a:t>
            </a:r>
          </a:p>
          <a:p>
            <a:r>
              <a:rPr lang="fi-FI" dirty="0"/>
              <a:t>Lataamista koskevaa tietoa tarvitaan aina vakuutusyhtiöistä tavallisiin auton käyttäjiin.</a:t>
            </a:r>
          </a:p>
          <a:p>
            <a:pPr lvl="1"/>
            <a:r>
              <a:rPr lang="fi-FI" dirty="0"/>
              <a:t>Toimitaan ennen kuin jotain sattuu!</a:t>
            </a:r>
          </a:p>
          <a:p>
            <a:endParaRPr lang="fi-FI" dirty="0"/>
          </a:p>
        </p:txBody>
      </p:sp>
      <p:sp>
        <p:nvSpPr>
          <p:cNvPr id="3" name="Päivämäärän paikkamerkki 2">
            <a:extLst>
              <a:ext uri="{FF2B5EF4-FFF2-40B4-BE49-F238E27FC236}">
                <a16:creationId xmlns:a16="http://schemas.microsoft.com/office/drawing/2014/main" id="{94F3B5A1-5B19-0343-B6AA-5ABE5225A11F}"/>
              </a:ext>
            </a:extLst>
          </p:cNvPr>
          <p:cNvSpPr>
            <a:spLocks noGrp="1"/>
          </p:cNvSpPr>
          <p:nvPr>
            <p:ph type="dt" sz="half" idx="10"/>
          </p:nvPr>
        </p:nvSpPr>
        <p:spPr/>
        <p:txBody>
          <a:bodyPr/>
          <a:lstStyle/>
          <a:p>
            <a:fld id="{295ED74B-FBB8-4915-A2E4-DFED24F9BE90}" type="datetime1">
              <a:rPr lang="fi-FI" smtClean="0"/>
              <a:t>3.2.2023</a:t>
            </a:fld>
            <a:endParaRPr lang="en-GB" dirty="0"/>
          </a:p>
        </p:txBody>
      </p:sp>
    </p:spTree>
    <p:extLst>
      <p:ext uri="{BB962C8B-B14F-4D97-AF65-F5344CB8AC3E}">
        <p14:creationId xmlns:p14="http://schemas.microsoft.com/office/powerpoint/2010/main" val="1644420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5267F485-31C9-A34A-BE23-DAF44B99F5AC}"/>
              </a:ext>
            </a:extLst>
          </p:cNvPr>
          <p:cNvSpPr txBox="1"/>
          <p:nvPr/>
        </p:nvSpPr>
        <p:spPr>
          <a:xfrm>
            <a:off x="836610" y="1393719"/>
            <a:ext cx="7722174" cy="386314"/>
          </a:xfrm>
          <a:prstGeom prst="rect">
            <a:avLst/>
          </a:prstGeom>
        </p:spPr>
        <p:txBody>
          <a:bodyPr vert="horz" lIns="91440" tIns="45720" rIns="91440" bIns="45720" rtlCol="0">
            <a:normAutofit/>
          </a:bodyPr>
          <a:lstStyle/>
          <a:p>
            <a:pPr defTabSz="914428">
              <a:lnSpc>
                <a:spcPct val="90000"/>
              </a:lnSpc>
              <a:spcBef>
                <a:spcPts val="1000"/>
              </a:spcBef>
              <a:spcAft>
                <a:spcPts val="600"/>
              </a:spcAft>
            </a:pPr>
            <a:r>
              <a:rPr lang="en-US" sz="1600" b="1" kern="1200" dirty="0" err="1">
                <a:latin typeface="+mn-lt"/>
                <a:ea typeface="+mn-ea"/>
                <a:cs typeface="+mn-cs"/>
              </a:rPr>
              <a:t>Polttomoottoriautoon</a:t>
            </a:r>
            <a:r>
              <a:rPr lang="en-US" sz="1600" b="1" kern="1200" dirty="0">
                <a:latin typeface="+mn-lt"/>
                <a:ea typeface="+mn-ea"/>
                <a:cs typeface="+mn-cs"/>
              </a:rPr>
              <a:t> </a:t>
            </a:r>
            <a:r>
              <a:rPr lang="en-US" sz="1600" b="1" kern="1200" dirty="0" err="1">
                <a:latin typeface="+mn-lt"/>
                <a:ea typeface="+mn-ea"/>
                <a:cs typeface="+mn-cs"/>
              </a:rPr>
              <a:t>verrattuna</a:t>
            </a:r>
            <a:r>
              <a:rPr lang="en-US" sz="1600" b="1" kern="1200" dirty="0">
                <a:latin typeface="+mn-lt"/>
                <a:ea typeface="+mn-ea"/>
                <a:cs typeface="+mn-cs"/>
              </a:rPr>
              <a:t>: </a:t>
            </a:r>
            <a:r>
              <a:rPr lang="en-US" sz="1600" b="1" kern="1200" dirty="0" err="1">
                <a:latin typeface="+mn-lt"/>
                <a:ea typeface="+mn-ea"/>
                <a:cs typeface="+mn-cs"/>
              </a:rPr>
              <a:t>hankala</a:t>
            </a:r>
            <a:r>
              <a:rPr lang="en-US" sz="1600" b="1" kern="1200" dirty="0">
                <a:latin typeface="+mn-lt"/>
                <a:ea typeface="+mn-ea"/>
                <a:cs typeface="+mn-cs"/>
              </a:rPr>
              <a:t> </a:t>
            </a:r>
            <a:r>
              <a:rPr lang="en-US" sz="1600" b="1" kern="1200" dirty="0" err="1">
                <a:latin typeface="+mn-lt"/>
                <a:ea typeface="+mn-ea"/>
                <a:cs typeface="+mn-cs"/>
              </a:rPr>
              <a:t>sammutettavuus</a:t>
            </a:r>
            <a:r>
              <a:rPr lang="en-US" sz="1600" b="1" kern="1200" dirty="0">
                <a:latin typeface="+mn-lt"/>
                <a:ea typeface="+mn-ea"/>
                <a:cs typeface="+mn-cs"/>
              </a:rPr>
              <a:t> ja </a:t>
            </a:r>
            <a:r>
              <a:rPr lang="en-US" sz="1600" b="1" kern="1200" dirty="0" err="1">
                <a:latin typeface="+mn-lt"/>
                <a:ea typeface="+mn-ea"/>
                <a:cs typeface="+mn-cs"/>
              </a:rPr>
              <a:t>uudelleensyttymisriski</a:t>
            </a:r>
            <a:r>
              <a:rPr lang="en-US" sz="1600" b="1" kern="1200" dirty="0">
                <a:latin typeface="+mn-lt"/>
                <a:ea typeface="+mn-ea"/>
                <a:cs typeface="+mn-cs"/>
              </a:rPr>
              <a:t>.</a:t>
            </a:r>
          </a:p>
        </p:txBody>
      </p:sp>
      <p:sp>
        <p:nvSpPr>
          <p:cNvPr id="2" name="Otsikko 1">
            <a:extLst>
              <a:ext uri="{FF2B5EF4-FFF2-40B4-BE49-F238E27FC236}">
                <a16:creationId xmlns:a16="http://schemas.microsoft.com/office/drawing/2014/main" id="{A5EF6BFD-BFBF-2D41-84AC-211179021CBF}"/>
              </a:ext>
            </a:extLst>
          </p:cNvPr>
          <p:cNvSpPr>
            <a:spLocks noGrp="1"/>
          </p:cNvSpPr>
          <p:nvPr>
            <p:ph type="title"/>
          </p:nvPr>
        </p:nvSpPr>
        <p:spPr>
          <a:xfrm>
            <a:off x="836610" y="162773"/>
            <a:ext cx="10515600" cy="1325563"/>
          </a:xfrm>
        </p:spPr>
        <p:txBody>
          <a:bodyPr vert="horz" lIns="91440" tIns="45720" rIns="91440" bIns="45720" rtlCol="0" anchor="ctr">
            <a:normAutofit/>
          </a:bodyPr>
          <a:lstStyle/>
          <a:p>
            <a:r>
              <a:rPr lang="fi-FI" dirty="0"/>
              <a:t>Sähkö- ja hybridiajoneuvopalot toistaiseksi harvinaisia Suomessa</a:t>
            </a:r>
          </a:p>
        </p:txBody>
      </p:sp>
      <p:graphicFrame>
        <p:nvGraphicFramePr>
          <p:cNvPr id="6" name="Sisällön paikkamerkki 5">
            <a:extLst>
              <a:ext uri="{FF2B5EF4-FFF2-40B4-BE49-F238E27FC236}">
                <a16:creationId xmlns:a16="http://schemas.microsoft.com/office/drawing/2014/main" id="{0E529222-8575-154B-B7D1-1656A5A2E4BA}"/>
              </a:ext>
            </a:extLst>
          </p:cNvPr>
          <p:cNvGraphicFramePr>
            <a:graphicFrameLocks noGrp="1"/>
          </p:cNvGraphicFramePr>
          <p:nvPr>
            <p:ph idx="1"/>
            <p:extLst>
              <p:ext uri="{D42A27DB-BD31-4B8C-83A1-F6EECF244321}">
                <p14:modId xmlns:p14="http://schemas.microsoft.com/office/powerpoint/2010/main" val="1875256545"/>
              </p:ext>
            </p:extLst>
          </p:nvPr>
        </p:nvGraphicFramePr>
        <p:xfrm>
          <a:off x="838200" y="1825625"/>
          <a:ext cx="10515598" cy="3336732"/>
        </p:xfrm>
        <a:graphic>
          <a:graphicData uri="http://schemas.openxmlformats.org/drawingml/2006/table">
            <a:tbl>
              <a:tblPr firstRow="1" firstCol="1" bandRow="1">
                <a:tableStyleId>{5C22544A-7EE6-4342-B048-85BDC9FD1C3A}</a:tableStyleId>
              </a:tblPr>
              <a:tblGrid>
                <a:gridCol w="1111482">
                  <a:extLst>
                    <a:ext uri="{9D8B030D-6E8A-4147-A177-3AD203B41FA5}">
                      <a16:colId xmlns:a16="http://schemas.microsoft.com/office/drawing/2014/main" val="1324784637"/>
                    </a:ext>
                  </a:extLst>
                </a:gridCol>
                <a:gridCol w="1573998">
                  <a:extLst>
                    <a:ext uri="{9D8B030D-6E8A-4147-A177-3AD203B41FA5}">
                      <a16:colId xmlns:a16="http://schemas.microsoft.com/office/drawing/2014/main" val="1903816736"/>
                    </a:ext>
                  </a:extLst>
                </a:gridCol>
                <a:gridCol w="1740113">
                  <a:extLst>
                    <a:ext uri="{9D8B030D-6E8A-4147-A177-3AD203B41FA5}">
                      <a16:colId xmlns:a16="http://schemas.microsoft.com/office/drawing/2014/main" val="182484722"/>
                    </a:ext>
                  </a:extLst>
                </a:gridCol>
                <a:gridCol w="2075603">
                  <a:extLst>
                    <a:ext uri="{9D8B030D-6E8A-4147-A177-3AD203B41FA5}">
                      <a16:colId xmlns:a16="http://schemas.microsoft.com/office/drawing/2014/main" val="1667543462"/>
                    </a:ext>
                  </a:extLst>
                </a:gridCol>
                <a:gridCol w="1788971">
                  <a:extLst>
                    <a:ext uri="{9D8B030D-6E8A-4147-A177-3AD203B41FA5}">
                      <a16:colId xmlns:a16="http://schemas.microsoft.com/office/drawing/2014/main" val="2994439319"/>
                    </a:ext>
                  </a:extLst>
                </a:gridCol>
                <a:gridCol w="2225431">
                  <a:extLst>
                    <a:ext uri="{9D8B030D-6E8A-4147-A177-3AD203B41FA5}">
                      <a16:colId xmlns:a16="http://schemas.microsoft.com/office/drawing/2014/main" val="598049852"/>
                    </a:ext>
                  </a:extLst>
                </a:gridCol>
              </a:tblGrid>
              <a:tr h="885577">
                <a:tc>
                  <a:txBody>
                    <a:bodyPr/>
                    <a:lstStyle/>
                    <a:p>
                      <a:r>
                        <a:rPr lang="en-US" sz="1200">
                          <a:effectLst/>
                        </a:rPr>
                        <a:t>Vuosi</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r>
                        <a:rPr lang="en-US" sz="1200">
                          <a:effectLst/>
                        </a:rPr>
                        <a:t>Tulipaloja</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r>
                        <a:rPr lang="en-US" sz="1200" dirty="0" err="1">
                          <a:effectLst/>
                        </a:rPr>
                        <a:t>Täyssähköautot</a:t>
                      </a:r>
                      <a:endParaRPr lang="fi-FI" sz="1200" dirty="0">
                        <a:effectLst/>
                        <a:latin typeface="Times New Roman" panose="02020603050405020304" pitchFamily="18" charset="0"/>
                        <a:ea typeface="Times New Roman" panose="02020603050405020304" pitchFamily="18" charset="0"/>
                      </a:endParaRPr>
                    </a:p>
                  </a:txBody>
                  <a:tcPr marL="75556" marR="75556" marT="0" marB="0"/>
                </a:tc>
                <a:tc>
                  <a:txBody>
                    <a:bodyPr/>
                    <a:lstStyle/>
                    <a:p>
                      <a:r>
                        <a:rPr lang="en-US" sz="1200" dirty="0" err="1">
                          <a:effectLst/>
                        </a:rPr>
                        <a:t>Lataushybridit</a:t>
                      </a:r>
                      <a:endParaRPr lang="fi-FI" sz="1200" dirty="0">
                        <a:effectLst/>
                        <a:latin typeface="Times New Roman" panose="02020603050405020304" pitchFamily="18" charset="0"/>
                        <a:ea typeface="Times New Roman" panose="02020603050405020304" pitchFamily="18" charset="0"/>
                      </a:endParaRPr>
                    </a:p>
                  </a:txBody>
                  <a:tcPr marL="75556" marR="75556" marT="0" marB="0"/>
                </a:tc>
                <a:tc>
                  <a:txBody>
                    <a:bodyPr/>
                    <a:lstStyle/>
                    <a:p>
                      <a:r>
                        <a:rPr lang="fi-FI" sz="1200" b="1" kern="1200">
                          <a:solidFill>
                            <a:schemeClr val="lt1"/>
                          </a:solidFill>
                          <a:effectLst/>
                          <a:latin typeface="+mn-lt"/>
                          <a:ea typeface="+mn-ea"/>
                          <a:cs typeface="+mn-cs"/>
                        </a:rPr>
                        <a:t>Perinteiset</a:t>
                      </a:r>
                      <a:r>
                        <a:rPr lang="fi-FI" sz="1200">
                          <a:effectLst/>
                          <a:latin typeface="Times New Roman" panose="02020603050405020304" pitchFamily="18" charset="0"/>
                          <a:ea typeface="Times New Roman" panose="02020603050405020304" pitchFamily="18" charset="0"/>
                        </a:rPr>
                        <a:t> </a:t>
                      </a:r>
                      <a:r>
                        <a:rPr lang="fi-FI" sz="1200" b="1" kern="1200">
                          <a:solidFill>
                            <a:schemeClr val="lt1"/>
                          </a:solidFill>
                          <a:effectLst/>
                          <a:latin typeface="+mn-lt"/>
                          <a:ea typeface="+mn-ea"/>
                          <a:cs typeface="+mn-cs"/>
                        </a:rPr>
                        <a:t>hybridit</a:t>
                      </a:r>
                    </a:p>
                  </a:txBody>
                  <a:tcPr marL="75556" marR="75556" marT="0" marB="0"/>
                </a:tc>
                <a:tc>
                  <a:txBody>
                    <a:bodyPr/>
                    <a:lstStyle/>
                    <a:p>
                      <a:r>
                        <a:rPr lang="en-US" sz="1200">
                          <a:effectLst/>
                        </a:rPr>
                        <a:t>Muut</a:t>
                      </a:r>
                      <a:endParaRPr lang="fi-FI" sz="1200">
                        <a:effectLst/>
                        <a:latin typeface="Times New Roman" panose="02020603050405020304" pitchFamily="18" charset="0"/>
                        <a:ea typeface="Times New Roman" panose="02020603050405020304" pitchFamily="18" charset="0"/>
                      </a:endParaRPr>
                    </a:p>
                  </a:txBody>
                  <a:tcPr marL="75556" marR="75556" marT="0" marB="0"/>
                </a:tc>
                <a:extLst>
                  <a:ext uri="{0D108BD9-81ED-4DB2-BD59-A6C34878D82A}">
                    <a16:rowId xmlns:a16="http://schemas.microsoft.com/office/drawing/2014/main" val="3607711023"/>
                  </a:ext>
                </a:extLst>
              </a:tr>
              <a:tr h="490231">
                <a:tc>
                  <a:txBody>
                    <a:bodyPr/>
                    <a:lstStyle/>
                    <a:p>
                      <a:r>
                        <a:rPr lang="en-US" sz="1200">
                          <a:effectLst/>
                        </a:rPr>
                        <a:t>2015</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r>
                        <a:rPr lang="en-US" sz="1200">
                          <a:effectLst/>
                        </a:rPr>
                        <a:t>2</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r>
                        <a:rPr lang="en-US" sz="1200">
                          <a:effectLst/>
                        </a:rPr>
                        <a:t>0 (614)</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r>
                        <a:rPr lang="en-US" sz="1200">
                          <a:effectLst/>
                        </a:rPr>
                        <a:t>0 (1017)</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r>
                        <a:rPr lang="en-US" sz="1200">
                          <a:effectLst/>
                        </a:rPr>
                        <a:t>1 (14 055)</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r>
                        <a:rPr lang="en-US" sz="1200">
                          <a:effectLst/>
                        </a:rPr>
                        <a:t>1 (hybridibussi)</a:t>
                      </a:r>
                      <a:endParaRPr lang="fi-FI" sz="1200">
                        <a:effectLst/>
                        <a:latin typeface="Times New Roman" panose="02020603050405020304" pitchFamily="18" charset="0"/>
                        <a:ea typeface="Times New Roman" panose="02020603050405020304" pitchFamily="18" charset="0"/>
                      </a:endParaRPr>
                    </a:p>
                  </a:txBody>
                  <a:tcPr marL="75556" marR="75556" marT="0" marB="0"/>
                </a:tc>
                <a:extLst>
                  <a:ext uri="{0D108BD9-81ED-4DB2-BD59-A6C34878D82A}">
                    <a16:rowId xmlns:a16="http://schemas.microsoft.com/office/drawing/2014/main" val="2950243167"/>
                  </a:ext>
                </a:extLst>
              </a:tr>
              <a:tr h="490231">
                <a:tc>
                  <a:txBody>
                    <a:bodyPr/>
                    <a:lstStyle/>
                    <a:p>
                      <a:r>
                        <a:rPr lang="en-US" sz="1200">
                          <a:effectLst/>
                        </a:rPr>
                        <a:t>2016</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r>
                        <a:rPr lang="en-US" sz="1200">
                          <a:effectLst/>
                        </a:rPr>
                        <a:t>3</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r>
                        <a:rPr lang="en-US" sz="1200">
                          <a:effectLst/>
                        </a:rPr>
                        <a:t>0 (844)</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r>
                        <a:rPr lang="en-US" sz="1200">
                          <a:effectLst/>
                        </a:rPr>
                        <a:t>0 (2437)</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r>
                        <a:rPr lang="en-US" sz="1200">
                          <a:effectLst/>
                        </a:rPr>
                        <a:t>2 (19 250)</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r>
                        <a:rPr lang="en-US" sz="1200">
                          <a:effectLst/>
                        </a:rPr>
                        <a:t>1 (konttilukki)</a:t>
                      </a:r>
                      <a:endParaRPr lang="fi-FI" sz="1200">
                        <a:effectLst/>
                        <a:latin typeface="Times New Roman" panose="02020603050405020304" pitchFamily="18" charset="0"/>
                        <a:ea typeface="Times New Roman" panose="02020603050405020304" pitchFamily="18" charset="0"/>
                      </a:endParaRPr>
                    </a:p>
                  </a:txBody>
                  <a:tcPr marL="75556" marR="75556" marT="0" marB="0"/>
                </a:tc>
                <a:extLst>
                  <a:ext uri="{0D108BD9-81ED-4DB2-BD59-A6C34878D82A}">
                    <a16:rowId xmlns:a16="http://schemas.microsoft.com/office/drawing/2014/main" val="921167012"/>
                  </a:ext>
                </a:extLst>
              </a:tr>
              <a:tr h="490231">
                <a:tc>
                  <a:txBody>
                    <a:bodyPr/>
                    <a:lstStyle/>
                    <a:p>
                      <a:r>
                        <a:rPr lang="en-US" sz="1200">
                          <a:effectLst/>
                        </a:rPr>
                        <a:t>2017</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r>
                        <a:rPr lang="en-US" sz="1200">
                          <a:effectLst/>
                        </a:rPr>
                        <a:t>0</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r>
                        <a:rPr lang="en-US" sz="1200">
                          <a:effectLst/>
                        </a:rPr>
                        <a:t>0 (1449)</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r>
                        <a:rPr lang="en-US" sz="1200">
                          <a:effectLst/>
                        </a:rPr>
                        <a:t>0 (5719)</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r>
                        <a:rPr lang="en-US" sz="1200">
                          <a:effectLst/>
                        </a:rPr>
                        <a:t>0 (28 519)</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endParaRPr lang="fi-FI" sz="1100">
                        <a:effectLst/>
                        <a:latin typeface="Times New Roman" panose="02020603050405020304" pitchFamily="18" charset="0"/>
                      </a:endParaRPr>
                    </a:p>
                  </a:txBody>
                  <a:tcPr marL="75556" marR="75556" marT="0" marB="0"/>
                </a:tc>
                <a:extLst>
                  <a:ext uri="{0D108BD9-81ED-4DB2-BD59-A6C34878D82A}">
                    <a16:rowId xmlns:a16="http://schemas.microsoft.com/office/drawing/2014/main" val="2005710224"/>
                  </a:ext>
                </a:extLst>
              </a:tr>
              <a:tr h="490231">
                <a:tc>
                  <a:txBody>
                    <a:bodyPr/>
                    <a:lstStyle/>
                    <a:p>
                      <a:r>
                        <a:rPr lang="en-US" sz="1200">
                          <a:effectLst/>
                        </a:rPr>
                        <a:t>2018</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r>
                        <a:rPr lang="en-US" sz="1200">
                          <a:effectLst/>
                        </a:rPr>
                        <a:t>3</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r>
                        <a:rPr lang="en-US" sz="1200">
                          <a:effectLst/>
                        </a:rPr>
                        <a:t>1 (2404)</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r>
                        <a:rPr lang="en-US" sz="1200">
                          <a:effectLst/>
                        </a:rPr>
                        <a:t>1 (13095)</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r>
                        <a:rPr lang="en-US" sz="1200">
                          <a:effectLst/>
                        </a:rPr>
                        <a:t>1 (41 696)</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endParaRPr lang="fi-FI" sz="1100">
                        <a:effectLst/>
                        <a:latin typeface="Times New Roman" panose="02020603050405020304" pitchFamily="18" charset="0"/>
                      </a:endParaRPr>
                    </a:p>
                  </a:txBody>
                  <a:tcPr marL="75556" marR="75556" marT="0" marB="0"/>
                </a:tc>
                <a:extLst>
                  <a:ext uri="{0D108BD9-81ED-4DB2-BD59-A6C34878D82A}">
                    <a16:rowId xmlns:a16="http://schemas.microsoft.com/office/drawing/2014/main" val="2232304762"/>
                  </a:ext>
                </a:extLst>
              </a:tr>
              <a:tr h="490231">
                <a:tc>
                  <a:txBody>
                    <a:bodyPr/>
                    <a:lstStyle/>
                    <a:p>
                      <a:r>
                        <a:rPr lang="en-US" sz="1200">
                          <a:effectLst/>
                        </a:rPr>
                        <a:t>2019</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r>
                        <a:rPr lang="en-US" sz="1200">
                          <a:effectLst/>
                        </a:rPr>
                        <a:t>3</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r>
                        <a:rPr lang="en-US" sz="1200">
                          <a:effectLst/>
                        </a:rPr>
                        <a:t>1 (4661)</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r>
                        <a:rPr lang="en-US" sz="1200">
                          <a:effectLst/>
                        </a:rPr>
                        <a:t>0 (24704)</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r>
                        <a:rPr lang="en-US" sz="1200">
                          <a:effectLst/>
                        </a:rPr>
                        <a:t>2 (58 632)</a:t>
                      </a:r>
                      <a:endParaRPr lang="fi-FI" sz="1200">
                        <a:effectLst/>
                        <a:latin typeface="Times New Roman" panose="02020603050405020304" pitchFamily="18" charset="0"/>
                        <a:ea typeface="Times New Roman" panose="02020603050405020304" pitchFamily="18" charset="0"/>
                      </a:endParaRPr>
                    </a:p>
                  </a:txBody>
                  <a:tcPr marL="75556" marR="75556" marT="0" marB="0"/>
                </a:tc>
                <a:tc>
                  <a:txBody>
                    <a:bodyPr/>
                    <a:lstStyle/>
                    <a:p>
                      <a:endParaRPr lang="fi-FI" sz="1100" dirty="0">
                        <a:effectLst/>
                        <a:latin typeface="Times New Roman" panose="02020603050405020304" pitchFamily="18" charset="0"/>
                      </a:endParaRPr>
                    </a:p>
                  </a:txBody>
                  <a:tcPr marL="75556" marR="75556" marT="0" marB="0"/>
                </a:tc>
                <a:extLst>
                  <a:ext uri="{0D108BD9-81ED-4DB2-BD59-A6C34878D82A}">
                    <a16:rowId xmlns:a16="http://schemas.microsoft.com/office/drawing/2014/main" val="3290124850"/>
                  </a:ext>
                </a:extLst>
              </a:tr>
            </a:tbl>
          </a:graphicData>
        </a:graphic>
      </p:graphicFrame>
      <p:sp>
        <p:nvSpPr>
          <p:cNvPr id="9" name="Date Placeholder 4">
            <a:extLst>
              <a:ext uri="{FF2B5EF4-FFF2-40B4-BE49-F238E27FC236}">
                <a16:creationId xmlns:a16="http://schemas.microsoft.com/office/drawing/2014/main" id="{35AE89C9-8704-449B-B7B5-ED41D67D2E73}"/>
              </a:ext>
            </a:extLst>
          </p:cNvPr>
          <p:cNvSpPr>
            <a:spLocks noGrp="1"/>
          </p:cNvSpPr>
          <p:nvPr>
            <p:ph type="dt" sz="half" idx="10"/>
          </p:nvPr>
        </p:nvSpPr>
        <p:spPr/>
        <p:txBody>
          <a:bodyPr/>
          <a:lstStyle/>
          <a:p>
            <a:pPr>
              <a:spcAft>
                <a:spcPts val="600"/>
              </a:spcAft>
            </a:pPr>
            <a:fld id="{90C2C258-80DC-43C4-B4F1-568FCD71FF30}" type="datetime1">
              <a:rPr lang="fi-FI" smtClean="0"/>
              <a:pPr>
                <a:spcAft>
                  <a:spcPts val="600"/>
                </a:spcAft>
              </a:pPr>
              <a:t>3.2.2023</a:t>
            </a:fld>
            <a:endParaRPr lang="en-GB"/>
          </a:p>
        </p:txBody>
      </p:sp>
      <p:sp>
        <p:nvSpPr>
          <p:cNvPr id="7" name="Tekstiruutu 6">
            <a:extLst>
              <a:ext uri="{FF2B5EF4-FFF2-40B4-BE49-F238E27FC236}">
                <a16:creationId xmlns:a16="http://schemas.microsoft.com/office/drawing/2014/main" id="{FB24D884-8B4F-8544-828D-66C2986B5DE3}"/>
              </a:ext>
            </a:extLst>
          </p:cNvPr>
          <p:cNvSpPr txBox="1"/>
          <p:nvPr/>
        </p:nvSpPr>
        <p:spPr>
          <a:xfrm>
            <a:off x="1074241" y="5811797"/>
            <a:ext cx="8741665" cy="671382"/>
          </a:xfrm>
          <a:prstGeom prst="rect">
            <a:avLst/>
          </a:prstGeom>
        </p:spPr>
        <p:txBody>
          <a:bodyPr vert="horz" lIns="91440" tIns="45720" rIns="91440" bIns="45720" rtlCol="0" anchor="ctr">
            <a:noAutofit/>
          </a:bodyPr>
          <a:lstStyle/>
          <a:p>
            <a:pPr>
              <a:lnSpc>
                <a:spcPct val="90000"/>
              </a:lnSpc>
              <a:spcBef>
                <a:spcPts val="1000"/>
              </a:spcBef>
            </a:pPr>
            <a:r>
              <a:rPr lang="en-GB" sz="1200" b="1" dirty="0" err="1">
                <a:solidFill>
                  <a:schemeClr val="tx1">
                    <a:tint val="75000"/>
                  </a:schemeClr>
                </a:solidFill>
              </a:rPr>
              <a:t>Lisätietoa</a:t>
            </a:r>
            <a:r>
              <a:rPr lang="en-GB" sz="1200" b="1" dirty="0">
                <a:solidFill>
                  <a:schemeClr val="tx1">
                    <a:tint val="75000"/>
                  </a:schemeClr>
                </a:solidFill>
              </a:rPr>
              <a:t>:</a:t>
            </a:r>
          </a:p>
          <a:p>
            <a:pPr>
              <a:lnSpc>
                <a:spcPct val="90000"/>
              </a:lnSpc>
              <a:spcBef>
                <a:spcPts val="1000"/>
              </a:spcBef>
            </a:pPr>
            <a:r>
              <a:rPr lang="en-GB" sz="1200" b="1" dirty="0">
                <a:solidFill>
                  <a:schemeClr val="tx1">
                    <a:tint val="75000"/>
                  </a:schemeClr>
                </a:solidFill>
                <a:hlinkClick r:id="rId2"/>
              </a:rPr>
              <a:t>https://www.ri.se/sites/default/files/2020-12/linja-aho-paper-FIVE%20Hybrid%20and%20Electric%20Vehicle%20Fires%20in%20Finland%202015%E2%80%932019.pdf</a:t>
            </a:r>
            <a:r>
              <a:rPr lang="en-GB" sz="1200" b="1" dirty="0">
                <a:solidFill>
                  <a:schemeClr val="tx1">
                    <a:tint val="75000"/>
                  </a:schemeClr>
                </a:solidFill>
              </a:rPr>
              <a:t> </a:t>
            </a:r>
          </a:p>
          <a:p>
            <a:pPr>
              <a:lnSpc>
                <a:spcPct val="90000"/>
              </a:lnSpc>
              <a:spcBef>
                <a:spcPts val="1000"/>
              </a:spcBef>
            </a:pPr>
            <a:r>
              <a:rPr lang="en-GB" sz="1200" b="1" dirty="0">
                <a:solidFill>
                  <a:schemeClr val="tx1">
                    <a:tint val="75000"/>
                  </a:schemeClr>
                </a:solidFill>
                <a:hlinkClick r:id="rId3"/>
              </a:rPr>
              <a:t>https://www.ri.se/sites/default/files/2020-12/five-linja-aho-version-3.pdf</a:t>
            </a:r>
            <a:r>
              <a:rPr lang="en-GB" sz="1200" b="1" dirty="0">
                <a:solidFill>
                  <a:schemeClr val="tx1">
                    <a:tint val="75000"/>
                  </a:schemeClr>
                </a:solidFill>
              </a:rPr>
              <a:t> </a:t>
            </a:r>
          </a:p>
        </p:txBody>
      </p:sp>
    </p:spTree>
    <p:extLst>
      <p:ext uri="{BB962C8B-B14F-4D97-AF65-F5344CB8AC3E}">
        <p14:creationId xmlns:p14="http://schemas.microsoft.com/office/powerpoint/2010/main" val="244332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765A0A-CB50-F746-B85F-1555F8B28D85}"/>
              </a:ext>
            </a:extLst>
          </p:cNvPr>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4400" dirty="0" err="1">
                <a:solidFill>
                  <a:srgbClr val="7030A0"/>
                </a:solidFill>
                <a:latin typeface="Arial" panose="020B0604020202020204" pitchFamily="34" charset="0"/>
                <a:ea typeface="+mj-ea"/>
                <a:cs typeface="Arial" panose="020B0604020202020204" pitchFamily="34" charset="0"/>
              </a:rPr>
              <a:t>Täyssähköauto</a:t>
            </a:r>
            <a:r>
              <a:rPr lang="en-US" sz="4400" dirty="0">
                <a:solidFill>
                  <a:srgbClr val="7030A0"/>
                </a:solidFill>
                <a:latin typeface="Arial" panose="020B0604020202020204" pitchFamily="34" charset="0"/>
                <a:ea typeface="+mj-ea"/>
                <a:cs typeface="Arial" panose="020B0604020202020204" pitchFamily="34" charset="0"/>
              </a:rPr>
              <a:t> </a:t>
            </a:r>
            <a:r>
              <a:rPr lang="en-US" sz="4400" dirty="0" err="1">
                <a:solidFill>
                  <a:srgbClr val="7030A0"/>
                </a:solidFill>
                <a:latin typeface="Arial" panose="020B0604020202020204" pitchFamily="34" charset="0"/>
                <a:ea typeface="+mj-ea"/>
                <a:cs typeface="Arial" panose="020B0604020202020204" pitchFamily="34" charset="0"/>
              </a:rPr>
              <a:t>sisältä</a:t>
            </a:r>
            <a:endParaRPr lang="fi-FI" sz="4400" dirty="0">
              <a:solidFill>
                <a:srgbClr val="7030A0"/>
              </a:solidFill>
              <a:latin typeface="Arial" panose="020B0604020202020204" pitchFamily="34" charset="0"/>
              <a:ea typeface="+mj-ea"/>
              <a:cs typeface="Arial" panose="020B0604020202020204" pitchFamily="34" charset="0"/>
            </a:endParaRPr>
          </a:p>
        </p:txBody>
      </p:sp>
      <p:pic>
        <p:nvPicPr>
          <p:cNvPr id="7" name="Sisällön paikkamerkki 6">
            <a:extLst>
              <a:ext uri="{FF2B5EF4-FFF2-40B4-BE49-F238E27FC236}">
                <a16:creationId xmlns:a16="http://schemas.microsoft.com/office/drawing/2014/main" id="{AD8B0150-8DDD-6E49-ACCC-FA606DA8D46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366282" y="1825625"/>
            <a:ext cx="7459436" cy="4351338"/>
          </a:xfrm>
          <a:prstGeom prst="rect">
            <a:avLst/>
          </a:prstGeom>
        </p:spPr>
      </p:pic>
      <p:sp>
        <p:nvSpPr>
          <p:cNvPr id="11" name="TextBox 10">
            <a:extLst>
              <a:ext uri="{FF2B5EF4-FFF2-40B4-BE49-F238E27FC236}">
                <a16:creationId xmlns:a16="http://schemas.microsoft.com/office/drawing/2014/main" id="{5FB5C829-E8C3-42EC-8099-D2BC58472BB1}"/>
              </a:ext>
            </a:extLst>
          </p:cNvPr>
          <p:cNvSpPr txBox="1"/>
          <p:nvPr/>
        </p:nvSpPr>
        <p:spPr>
          <a:xfrm>
            <a:off x="354119" y="6217995"/>
            <a:ext cx="6100762" cy="246221"/>
          </a:xfrm>
          <a:prstGeom prst="rect">
            <a:avLst/>
          </a:prstGeom>
          <a:noFill/>
        </p:spPr>
        <p:txBody>
          <a:bodyPr wrap="square">
            <a:spAutoFit/>
          </a:bodyPr>
          <a:lstStyle/>
          <a:p>
            <a:r>
              <a:rPr lang="fi-FI" sz="1000" dirty="0">
                <a:hlinkClick r:id="rId3"/>
              </a:rPr>
              <a:t>https://www.bender.de/en/know-how/applications/elektromobilitaet/driving-and-charging-without-danger</a:t>
            </a:r>
            <a:r>
              <a:rPr lang="fi-FI" sz="1000" dirty="0"/>
              <a:t> </a:t>
            </a:r>
          </a:p>
        </p:txBody>
      </p:sp>
    </p:spTree>
    <p:extLst>
      <p:ext uri="{BB962C8B-B14F-4D97-AF65-F5344CB8AC3E}">
        <p14:creationId xmlns:p14="http://schemas.microsoft.com/office/powerpoint/2010/main" val="1582022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95C82A-DA26-4A42-B179-A06CD9D9C1C7}"/>
              </a:ext>
            </a:extLst>
          </p:cNvPr>
          <p:cNvSpPr>
            <a:spLocks noGrp="1"/>
          </p:cNvSpPr>
          <p:nvPr>
            <p:ph type="title"/>
          </p:nvPr>
        </p:nvSpPr>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sz="4400" dirty="0">
                <a:solidFill>
                  <a:srgbClr val="7030A0"/>
                </a:solidFill>
                <a:latin typeface="Arial" panose="020B0604020202020204" pitchFamily="34" charset="0"/>
                <a:ea typeface="+mj-ea"/>
                <a:cs typeface="Arial" panose="020B0604020202020204" pitchFamily="34" charset="0"/>
              </a:rPr>
              <a:t>Sähköauton voi ladata monella tavalla</a:t>
            </a:r>
          </a:p>
        </p:txBody>
      </p:sp>
      <p:pic>
        <p:nvPicPr>
          <p:cNvPr id="7" name="Sisällön paikkamerkki 6">
            <a:extLst>
              <a:ext uri="{FF2B5EF4-FFF2-40B4-BE49-F238E27FC236}">
                <a16:creationId xmlns:a16="http://schemas.microsoft.com/office/drawing/2014/main" id="{6470CC4B-F090-49E3-9C79-A74EAD80F54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187700" y="2108994"/>
            <a:ext cx="5816600" cy="3784600"/>
          </a:xfrm>
        </p:spPr>
      </p:pic>
      <p:sp>
        <p:nvSpPr>
          <p:cNvPr id="8" name="Tekstiruutu 7">
            <a:extLst>
              <a:ext uri="{FF2B5EF4-FFF2-40B4-BE49-F238E27FC236}">
                <a16:creationId xmlns:a16="http://schemas.microsoft.com/office/drawing/2014/main" id="{A51896C5-D2A9-49FD-A8F6-D777EBD59F51}"/>
              </a:ext>
            </a:extLst>
          </p:cNvPr>
          <p:cNvSpPr txBox="1"/>
          <p:nvPr/>
        </p:nvSpPr>
        <p:spPr>
          <a:xfrm>
            <a:off x="2183713" y="6109286"/>
            <a:ext cx="10513989" cy="40011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sz="2000" dirty="0"/>
              <a:t>+ Lataustapa 1: pienet </a:t>
            </a:r>
            <a:r>
              <a:rPr lang="fi-FI" sz="2000" dirty="0" err="1"/>
              <a:t>sähkökulkineet</a:t>
            </a:r>
            <a:r>
              <a:rPr lang="fi-FI" sz="2000" dirty="0"/>
              <a:t>: skootterit, mopot, nelipyörät ja vastaavat…</a:t>
            </a:r>
          </a:p>
        </p:txBody>
      </p:sp>
    </p:spTree>
    <p:extLst>
      <p:ext uri="{BB962C8B-B14F-4D97-AF65-F5344CB8AC3E}">
        <p14:creationId xmlns:p14="http://schemas.microsoft.com/office/powerpoint/2010/main" val="4096927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59156F-DAF1-422D-9CCE-1D2D53710396}"/>
              </a:ext>
            </a:extLst>
          </p:cNvPr>
          <p:cNvSpPr>
            <a:spLocks noGrp="1"/>
          </p:cNvSpPr>
          <p:nvPr>
            <p:ph type="title"/>
          </p:nvPr>
        </p:nvSpPr>
        <p:spPr/>
        <p:txBody>
          <a:bodyPr>
            <a:normAutofit/>
          </a:bodyPr>
          <a:lstStyle/>
          <a:p>
            <a:r>
              <a:rPr lang="fi-FI" dirty="0"/>
              <a:t>Latausjohto (lataustapa 3, tyyppi 2)</a:t>
            </a:r>
          </a:p>
        </p:txBody>
      </p:sp>
      <p:sp>
        <p:nvSpPr>
          <p:cNvPr id="4" name="Sisällön paikkamerkki 3">
            <a:extLst>
              <a:ext uri="{FF2B5EF4-FFF2-40B4-BE49-F238E27FC236}">
                <a16:creationId xmlns:a16="http://schemas.microsoft.com/office/drawing/2014/main" id="{9DE0DE56-DA21-CC13-15EB-73A0F00F1E8F}"/>
              </a:ext>
            </a:extLst>
          </p:cNvPr>
          <p:cNvSpPr>
            <a:spLocks noGrp="1"/>
          </p:cNvSpPr>
          <p:nvPr>
            <p:ph idx="1"/>
          </p:nvPr>
        </p:nvSpPr>
        <p:spPr/>
        <p:txBody>
          <a:bodyPr/>
          <a:lstStyle/>
          <a:p>
            <a:endParaRPr lang="fi-FI"/>
          </a:p>
        </p:txBody>
      </p:sp>
      <p:sp>
        <p:nvSpPr>
          <p:cNvPr id="3" name="Päivämäärän paikkamerkki 2">
            <a:extLst>
              <a:ext uri="{FF2B5EF4-FFF2-40B4-BE49-F238E27FC236}">
                <a16:creationId xmlns:a16="http://schemas.microsoft.com/office/drawing/2014/main" id="{2B9FE9EB-6A96-400B-B568-5E706DBB9A60}"/>
              </a:ext>
            </a:extLst>
          </p:cNvPr>
          <p:cNvSpPr>
            <a:spLocks noGrp="1"/>
          </p:cNvSpPr>
          <p:nvPr>
            <p:ph type="dt" sz="half" idx="10"/>
          </p:nvPr>
        </p:nvSpPr>
        <p:spPr/>
        <p:txBody>
          <a:bodyPr/>
          <a:lstStyle/>
          <a:p>
            <a:fld id="{295ED74B-FBB8-4915-A2E4-DFED24F9BE90}" type="datetime1">
              <a:rPr lang="fi-FI" smtClean="0"/>
              <a:t>3.2.2023</a:t>
            </a:fld>
            <a:endParaRPr lang="en-GB" dirty="0"/>
          </a:p>
        </p:txBody>
      </p:sp>
      <p:pic>
        <p:nvPicPr>
          <p:cNvPr id="7" name="Kuva 6" descr="Kuva, joka sisältää kohteen henkilö, sulje&#10;&#10;Kuvaus luotu automaattisesti">
            <a:extLst>
              <a:ext uri="{FF2B5EF4-FFF2-40B4-BE49-F238E27FC236}">
                <a16:creationId xmlns:a16="http://schemas.microsoft.com/office/drawing/2014/main" id="{27A766F3-9C03-442D-B9FD-6E8F67A0FE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8615" y="1903507"/>
            <a:ext cx="4579672" cy="4579672"/>
          </a:xfrm>
          <a:prstGeom prst="rect">
            <a:avLst/>
          </a:prstGeom>
        </p:spPr>
      </p:pic>
      <p:pic>
        <p:nvPicPr>
          <p:cNvPr id="9" name="Kuva 8" descr="Kuva, joka sisältää kohteen sisä, henkilö, käsi&#10;&#10;Kuvaus luotu automaattisesti">
            <a:extLst>
              <a:ext uri="{FF2B5EF4-FFF2-40B4-BE49-F238E27FC236}">
                <a16:creationId xmlns:a16="http://schemas.microsoft.com/office/drawing/2014/main" id="{BA0709BF-A7A0-47FD-9BE6-5D29654F2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98" y="1884544"/>
            <a:ext cx="4579672" cy="4579672"/>
          </a:xfrm>
          <a:prstGeom prst="rect">
            <a:avLst/>
          </a:prstGeom>
        </p:spPr>
      </p:pic>
      <p:sp>
        <p:nvSpPr>
          <p:cNvPr id="10" name="Tekstiruutu 9">
            <a:extLst>
              <a:ext uri="{FF2B5EF4-FFF2-40B4-BE49-F238E27FC236}">
                <a16:creationId xmlns:a16="http://schemas.microsoft.com/office/drawing/2014/main" id="{9E19E7CC-A44D-4593-AC03-10517B03ED33}"/>
              </a:ext>
            </a:extLst>
          </p:cNvPr>
          <p:cNvSpPr txBox="1"/>
          <p:nvPr/>
        </p:nvSpPr>
        <p:spPr>
          <a:xfrm>
            <a:off x="563898" y="1100717"/>
            <a:ext cx="4579672" cy="914400"/>
          </a:xfrm>
          <a:prstGeom prst="rect">
            <a:avLst/>
          </a:prstGeom>
        </p:spPr>
        <p:txBody>
          <a:bodyPr vert="horz" wrap="none" lIns="45720" tIns="22860" rIns="45720" bIns="22860" rtlCol="0" anchor="ctr">
            <a:noAutofit/>
          </a:bodyPr>
          <a:lstStyle/>
          <a:p>
            <a:pPr algn="l"/>
            <a:r>
              <a:rPr lang="fi-FI" sz="2000" b="1" dirty="0"/>
              <a:t>Latauspistotulppa (kytketään pistorasiaan)</a:t>
            </a:r>
          </a:p>
        </p:txBody>
      </p:sp>
      <p:sp>
        <p:nvSpPr>
          <p:cNvPr id="11" name="Tekstiruutu 10">
            <a:extLst>
              <a:ext uri="{FF2B5EF4-FFF2-40B4-BE49-F238E27FC236}">
                <a16:creationId xmlns:a16="http://schemas.microsoft.com/office/drawing/2014/main" id="{74AA0569-F881-4C13-A165-4205EB151595}"/>
              </a:ext>
            </a:extLst>
          </p:cNvPr>
          <p:cNvSpPr txBox="1"/>
          <p:nvPr/>
        </p:nvSpPr>
        <p:spPr>
          <a:xfrm>
            <a:off x="5372297" y="1100717"/>
            <a:ext cx="4579672" cy="914400"/>
          </a:xfrm>
          <a:prstGeom prst="rect">
            <a:avLst/>
          </a:prstGeom>
        </p:spPr>
        <p:txBody>
          <a:bodyPr vert="horz" wrap="none" lIns="45720" tIns="22860" rIns="45720" bIns="22860" rtlCol="0" anchor="ctr">
            <a:noAutofit/>
          </a:bodyPr>
          <a:lstStyle/>
          <a:p>
            <a:pPr algn="l"/>
            <a:r>
              <a:rPr lang="fi-FI" sz="2000" b="1" dirty="0"/>
              <a:t>Latauspistoke (kytketään autoon)</a:t>
            </a:r>
          </a:p>
        </p:txBody>
      </p:sp>
    </p:spTree>
    <p:extLst>
      <p:ext uri="{BB962C8B-B14F-4D97-AF65-F5344CB8AC3E}">
        <p14:creationId xmlns:p14="http://schemas.microsoft.com/office/powerpoint/2010/main" val="158719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0F69EA34-A24F-E34E-8D88-4888DD6AC8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3189" y="1157592"/>
            <a:ext cx="3657599" cy="4876799"/>
          </a:xfrm>
          <a:prstGeom prst="rect">
            <a:avLst/>
          </a:prstGeom>
        </p:spPr>
      </p:pic>
      <p:pic>
        <p:nvPicPr>
          <p:cNvPr id="6" name="Kuva 5">
            <a:extLst>
              <a:ext uri="{FF2B5EF4-FFF2-40B4-BE49-F238E27FC236}">
                <a16:creationId xmlns:a16="http://schemas.microsoft.com/office/drawing/2014/main" id="{F2C84A0A-E380-F646-8EA0-AF4E547557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9702" y="1165528"/>
            <a:ext cx="3648330" cy="4860925"/>
          </a:xfrm>
          <a:prstGeom prst="rect">
            <a:avLst/>
          </a:prstGeom>
        </p:spPr>
      </p:pic>
      <p:sp>
        <p:nvSpPr>
          <p:cNvPr id="2" name="Title 1">
            <a:extLst>
              <a:ext uri="{FF2B5EF4-FFF2-40B4-BE49-F238E27FC236}">
                <a16:creationId xmlns:a16="http://schemas.microsoft.com/office/drawing/2014/main" id="{A7CD36F9-116D-4FFF-B3CF-221799D9A12D}"/>
              </a:ext>
            </a:extLst>
          </p:cNvPr>
          <p:cNvSpPr>
            <a:spLocks noGrp="1"/>
          </p:cNvSpPr>
          <p:nvPr>
            <p:ph type="title"/>
          </p:nvPr>
        </p:nvSpPr>
        <p:spPr/>
        <p:txBody>
          <a:bodyPr>
            <a:normAutofit fontScale="90000"/>
          </a:bodyPr>
          <a:lstStyle/>
          <a:p>
            <a:r>
              <a:rPr lang="fi-FI" dirty="0"/>
              <a:t>Latausliitin eli latausvastake autossa</a:t>
            </a:r>
          </a:p>
        </p:txBody>
      </p:sp>
      <p:sp>
        <p:nvSpPr>
          <p:cNvPr id="4" name="Text Placeholder 3">
            <a:extLst>
              <a:ext uri="{FF2B5EF4-FFF2-40B4-BE49-F238E27FC236}">
                <a16:creationId xmlns:a16="http://schemas.microsoft.com/office/drawing/2014/main" id="{1999C2D8-B181-4761-B7E7-F5D5B0FC914B}"/>
              </a:ext>
            </a:extLst>
          </p:cNvPr>
          <p:cNvSpPr>
            <a:spLocks noGrp="1"/>
          </p:cNvSpPr>
          <p:nvPr>
            <p:ph type="body" sz="quarter" idx="14"/>
          </p:nvPr>
        </p:nvSpPr>
        <p:spPr/>
        <p:txBody>
          <a:bodyPr/>
          <a:lstStyle/>
          <a:p>
            <a:endParaRPr lang="fi-FI"/>
          </a:p>
        </p:txBody>
      </p:sp>
    </p:spTree>
    <p:extLst>
      <p:ext uri="{BB962C8B-B14F-4D97-AF65-F5344CB8AC3E}">
        <p14:creationId xmlns:p14="http://schemas.microsoft.com/office/powerpoint/2010/main" val="3763352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6D1F628-2D10-5F76-82EC-D229557FDCD6}"/>
              </a:ext>
            </a:extLst>
          </p:cNvPr>
          <p:cNvSpPr>
            <a:spLocks noGrp="1"/>
          </p:cNvSpPr>
          <p:nvPr>
            <p:ph type="title"/>
          </p:nvPr>
        </p:nvSpPr>
        <p:spPr/>
        <p:txBody>
          <a:bodyPr/>
          <a:lstStyle/>
          <a:p>
            <a:r>
              <a:rPr lang="fi-FI" dirty="0"/>
              <a:t>“Uusi” tekniikka</a:t>
            </a:r>
          </a:p>
        </p:txBody>
      </p:sp>
      <p:sp>
        <p:nvSpPr>
          <p:cNvPr id="6" name="Sisällön paikkamerkki 5">
            <a:extLst>
              <a:ext uri="{FF2B5EF4-FFF2-40B4-BE49-F238E27FC236}">
                <a16:creationId xmlns:a16="http://schemas.microsoft.com/office/drawing/2014/main" id="{402402D7-B33F-6BBD-ED60-10F7F96FE2F3}"/>
              </a:ext>
            </a:extLst>
          </p:cNvPr>
          <p:cNvSpPr>
            <a:spLocks noGrp="1"/>
          </p:cNvSpPr>
          <p:nvPr>
            <p:ph idx="1"/>
          </p:nvPr>
        </p:nvSpPr>
        <p:spPr/>
        <p:txBody>
          <a:bodyPr/>
          <a:lstStyle/>
          <a:p>
            <a:r>
              <a:rPr lang="fi-FI" dirty="0"/>
              <a:t>Sähköautot (sähköverkon kannalta)</a:t>
            </a:r>
          </a:p>
          <a:p>
            <a:r>
              <a:rPr lang="fi-FI" dirty="0"/>
              <a:t>Litiumioniakut</a:t>
            </a:r>
          </a:p>
          <a:p>
            <a:pPr lvl="1"/>
            <a:r>
              <a:rPr lang="fi-FI" dirty="0"/>
              <a:t>Sähköautoissa</a:t>
            </a:r>
          </a:p>
          <a:p>
            <a:pPr lvl="1"/>
            <a:r>
              <a:rPr lang="fi-FI" dirty="0"/>
              <a:t>Kevyissä kulkineissa</a:t>
            </a:r>
          </a:p>
          <a:p>
            <a:pPr lvl="1"/>
            <a:r>
              <a:rPr lang="fi-FI" dirty="0"/>
              <a:t>Pienelektroniikassa</a:t>
            </a:r>
          </a:p>
          <a:p>
            <a:pPr lvl="1"/>
            <a:r>
              <a:rPr lang="fi-FI" dirty="0"/>
              <a:t>Kiinteät paikallisakustot</a:t>
            </a:r>
          </a:p>
          <a:p>
            <a:r>
              <a:rPr lang="fi-FI" dirty="0"/>
              <a:t>Aurinkosähköjärjestelmät</a:t>
            </a:r>
          </a:p>
        </p:txBody>
      </p:sp>
    </p:spTree>
    <p:extLst>
      <p:ext uri="{BB962C8B-B14F-4D97-AF65-F5344CB8AC3E}">
        <p14:creationId xmlns:p14="http://schemas.microsoft.com/office/powerpoint/2010/main" val="1924884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418662-4901-4716-8D9B-DD9AFB97442B}"/>
              </a:ext>
            </a:extLst>
          </p:cNvPr>
          <p:cNvSpPr>
            <a:spLocks noGrp="1"/>
          </p:cNvSpPr>
          <p:nvPr>
            <p:ph type="body" sz="half" idx="2"/>
          </p:nvPr>
        </p:nvSpPr>
        <p:spPr/>
        <p:txBody>
          <a:bodyPr>
            <a:normAutofit/>
          </a:bodyPr>
          <a:lstStyle/>
          <a:p>
            <a:r>
              <a:rPr lang="fi-FI" dirty="0"/>
              <a:t>Tässä mallissa on B-tyypin vikavirtasuoja, ohjainlaite, kontaktori ja tyypin 2 pistorasia.</a:t>
            </a:r>
          </a:p>
          <a:p>
            <a:r>
              <a:rPr lang="fi-FI" dirty="0"/>
              <a:t>Mikäli latausasema ei sisällä vikavirtasuojaa ollenkaan, tulee syöttö suojata joko</a:t>
            </a:r>
          </a:p>
          <a:p>
            <a:pPr marL="285750" indent="-285750">
              <a:buFont typeface="Arial" panose="020B0604020202020204" pitchFamily="34" charset="0"/>
              <a:buChar char="•"/>
            </a:pPr>
            <a:r>
              <a:rPr lang="fi-FI" dirty="0"/>
              <a:t>B-tyypin vikavirtasuojalla tai </a:t>
            </a:r>
          </a:p>
          <a:p>
            <a:pPr marL="285750" indent="-285750">
              <a:buFont typeface="Arial" panose="020B0604020202020204" pitchFamily="34" charset="0"/>
              <a:buChar char="•"/>
            </a:pPr>
            <a:r>
              <a:rPr lang="fi-FI" dirty="0"/>
              <a:t>A-tyypin vikavirtasuojalla </a:t>
            </a:r>
            <a:r>
              <a:rPr lang="fi-FI" b="1" dirty="0"/>
              <a:t>ja</a:t>
            </a:r>
            <a:r>
              <a:rPr lang="fi-FI" dirty="0"/>
              <a:t> 6 mA tasavikavirran tunnistimella.</a:t>
            </a:r>
          </a:p>
          <a:p>
            <a:endParaRPr lang="fi-FI" dirty="0"/>
          </a:p>
          <a:p>
            <a:r>
              <a:rPr lang="fi-FI" dirty="0"/>
              <a:t>Osa latausasemista sisältää 6 mA tasavikavirran tunnistimen. Tällöin syötön suojaukseen riittää A-tyypin vikavirtasuoja.</a:t>
            </a:r>
          </a:p>
        </p:txBody>
      </p:sp>
      <p:sp>
        <p:nvSpPr>
          <p:cNvPr id="2" name="Title 1">
            <a:extLst>
              <a:ext uri="{FF2B5EF4-FFF2-40B4-BE49-F238E27FC236}">
                <a16:creationId xmlns:a16="http://schemas.microsoft.com/office/drawing/2014/main" id="{C36F72BD-B833-4BCA-B42C-A38670BD94C2}"/>
              </a:ext>
            </a:extLst>
          </p:cNvPr>
          <p:cNvSpPr>
            <a:spLocks noGrp="1"/>
          </p:cNvSpPr>
          <p:nvPr>
            <p:ph type="title"/>
          </p:nvPr>
        </p:nvSpPr>
        <p:spPr/>
        <p:txBody>
          <a:bodyPr>
            <a:normAutofit fontScale="90000"/>
          </a:bodyPr>
          <a:lstStyle/>
          <a:p>
            <a:r>
              <a:rPr lang="en-US" dirty="0" err="1"/>
              <a:t>Kiinteästi</a:t>
            </a:r>
            <a:r>
              <a:rPr lang="en-US" dirty="0"/>
              <a:t> </a:t>
            </a:r>
            <a:r>
              <a:rPr lang="en-US" dirty="0" err="1"/>
              <a:t>asennettava</a:t>
            </a:r>
            <a:r>
              <a:rPr lang="en-US" dirty="0"/>
              <a:t> </a:t>
            </a:r>
            <a:r>
              <a:rPr lang="en-US" dirty="0" err="1"/>
              <a:t>latauspiste</a:t>
            </a:r>
            <a:endParaRPr lang="fi-FI" dirty="0"/>
          </a:p>
        </p:txBody>
      </p:sp>
      <p:sp>
        <p:nvSpPr>
          <p:cNvPr id="6" name="Text Placeholder 5">
            <a:extLst>
              <a:ext uri="{FF2B5EF4-FFF2-40B4-BE49-F238E27FC236}">
                <a16:creationId xmlns:a16="http://schemas.microsoft.com/office/drawing/2014/main" id="{D62688B2-901B-487A-A2AA-5E2AC0AD1B92}"/>
              </a:ext>
            </a:extLst>
          </p:cNvPr>
          <p:cNvSpPr>
            <a:spLocks noGrp="1"/>
          </p:cNvSpPr>
          <p:nvPr>
            <p:ph type="body" sz="quarter" idx="14"/>
          </p:nvPr>
        </p:nvSpPr>
        <p:spPr/>
        <p:txBody>
          <a:bodyPr/>
          <a:lstStyle/>
          <a:p>
            <a:endParaRPr lang="fi-FI"/>
          </a:p>
        </p:txBody>
      </p:sp>
      <p:pic>
        <p:nvPicPr>
          <p:cNvPr id="8" name="Content Placeholder 7" descr="A picture containing indoor, sitting, table, computer&#10;&#10;Description automatically generated">
            <a:extLst>
              <a:ext uri="{FF2B5EF4-FFF2-40B4-BE49-F238E27FC236}">
                <a16:creationId xmlns:a16="http://schemas.microsoft.com/office/drawing/2014/main" id="{BA16650E-484D-49DC-B81A-7E1273CCBE3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5400000">
            <a:off x="5440627" y="1820340"/>
            <a:ext cx="5242983" cy="3932237"/>
          </a:xfrm>
        </p:spPr>
      </p:pic>
    </p:spTree>
    <p:extLst>
      <p:ext uri="{BB962C8B-B14F-4D97-AF65-F5344CB8AC3E}">
        <p14:creationId xmlns:p14="http://schemas.microsoft.com/office/powerpoint/2010/main" val="4225461165"/>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95D1D2-0C8E-493C-9B18-696186171EFF}"/>
              </a:ext>
            </a:extLst>
          </p:cNvPr>
          <p:cNvSpPr>
            <a:spLocks noGrp="1"/>
          </p:cNvSpPr>
          <p:nvPr>
            <p:ph type="title"/>
          </p:nvPr>
        </p:nvSpPr>
        <p:spPr/>
        <p:txBody>
          <a:bodyPr>
            <a:normAutofit fontScale="90000"/>
          </a:bodyPr>
          <a:lstStyle/>
          <a:p>
            <a:r>
              <a:rPr lang="fi-FI" dirty="0"/>
              <a:t>Sähköauton lataamisen lyhyt matematiikka</a:t>
            </a:r>
          </a:p>
        </p:txBody>
      </p:sp>
      <p:sp>
        <p:nvSpPr>
          <p:cNvPr id="3" name="Päivämäärän paikkamerkki 2">
            <a:extLst>
              <a:ext uri="{FF2B5EF4-FFF2-40B4-BE49-F238E27FC236}">
                <a16:creationId xmlns:a16="http://schemas.microsoft.com/office/drawing/2014/main" id="{43ABF08E-7724-443A-B02D-1D2F6F1A4B4A}"/>
              </a:ext>
            </a:extLst>
          </p:cNvPr>
          <p:cNvSpPr>
            <a:spLocks noGrp="1"/>
          </p:cNvSpPr>
          <p:nvPr>
            <p:ph type="dt" sz="half" idx="10"/>
          </p:nvPr>
        </p:nvSpPr>
        <p:spPr/>
        <p:txBody>
          <a:bodyPr/>
          <a:lstStyle/>
          <a:p>
            <a:fld id="{295ED74B-FBB8-4915-A2E4-DFED24F9BE90}" type="datetime1">
              <a:rPr lang="fi-FI" smtClean="0"/>
              <a:t>3.2.2023</a:t>
            </a:fld>
            <a:endParaRPr lang="en-GB" dirty="0"/>
          </a:p>
        </p:txBody>
      </p:sp>
      <p:sp>
        <p:nvSpPr>
          <p:cNvPr id="4" name="Tekstin paikkamerkki 3">
            <a:extLst>
              <a:ext uri="{FF2B5EF4-FFF2-40B4-BE49-F238E27FC236}">
                <a16:creationId xmlns:a16="http://schemas.microsoft.com/office/drawing/2014/main" id="{5678623C-4CC9-4275-A8D0-42931937B09A}"/>
              </a:ext>
            </a:extLst>
          </p:cNvPr>
          <p:cNvSpPr>
            <a:spLocks noGrp="1"/>
          </p:cNvSpPr>
          <p:nvPr>
            <p:ph type="body" sz="quarter" idx="13"/>
          </p:nvPr>
        </p:nvSpPr>
        <p:spPr/>
        <p:txBody>
          <a:bodyPr>
            <a:normAutofit fontScale="92500"/>
          </a:bodyPr>
          <a:lstStyle/>
          <a:p>
            <a:r>
              <a:rPr lang="fi-FI" dirty="0"/>
              <a:t>Maantieajo kesäsäällä kuluttaa noin 20 kWh / 100 km</a:t>
            </a:r>
          </a:p>
          <a:p>
            <a:pPr lvl="1"/>
            <a:r>
              <a:rPr lang="fi-FI" dirty="0"/>
              <a:t>Talvella ja/tai moottoritiellä 30 kWh tai enemmän</a:t>
            </a:r>
          </a:p>
          <a:p>
            <a:pPr lvl="1"/>
            <a:r>
              <a:rPr lang="fi-FI" dirty="0"/>
              <a:t>Ja pieni sähköauto rauhallisessa ajossa vähemmän</a:t>
            </a:r>
          </a:p>
          <a:p>
            <a:r>
              <a:rPr lang="fi-FI" dirty="0"/>
              <a:t>Akkujen koko yleensä 40–100 kWh</a:t>
            </a:r>
          </a:p>
          <a:p>
            <a:r>
              <a:rPr lang="fi-FI" dirty="0"/>
              <a:t>Henkilöautolla ajetaan Suomessa keskimäärin päivässä alle 50 km</a:t>
            </a:r>
          </a:p>
          <a:p>
            <a:pPr lvl="1"/>
            <a:r>
              <a:rPr lang="fi-FI" dirty="0"/>
              <a:t>Autoilutarpeet yksilöllisiä: työmatkat, mökkimatka, ammattiajo…</a:t>
            </a:r>
          </a:p>
          <a:p>
            <a:pPr lvl="1"/>
            <a:r>
              <a:rPr lang="fi-FI" dirty="0"/>
              <a:t>Keskimääräistä ajomäärää voidaan käyttää pysäköintialueen mitoituksessa</a:t>
            </a:r>
          </a:p>
          <a:p>
            <a:r>
              <a:rPr lang="fi-FI" dirty="0"/>
              <a:t>Sukopistorasiasta 8 A iltakuudesta aamukuuteen: 8 A x 230 V = 1,8 kW </a:t>
            </a:r>
            <a:r>
              <a:rPr lang="fi-FI" dirty="0">
                <a:sym typeface="Wingdings" pitchFamily="2" charset="2"/>
              </a:rPr>
              <a:t></a:t>
            </a:r>
            <a:r>
              <a:rPr lang="fi-FI" dirty="0"/>
              <a:t> 1,8 kW x 12 h ≈ 22 kWh ≈ 100 km</a:t>
            </a:r>
          </a:p>
          <a:p>
            <a:pPr lvl="1"/>
            <a:r>
              <a:rPr lang="fi-FI" dirty="0"/>
              <a:t>1 x 16 A ≈ 44 kWh ≈ 200 km</a:t>
            </a:r>
          </a:p>
          <a:p>
            <a:pPr lvl="1"/>
            <a:r>
              <a:rPr lang="fi-FI" dirty="0"/>
              <a:t>3 x 16 A ≈ 11 kW </a:t>
            </a:r>
            <a:r>
              <a:rPr lang="fi-FI" dirty="0">
                <a:sym typeface="Wingdings" panose="05000000000000000000" pitchFamily="2" charset="2"/>
              </a:rPr>
              <a:t> akku kuin akku täysi alle 10 tunnissa</a:t>
            </a:r>
            <a:endParaRPr lang="fi-FI" dirty="0"/>
          </a:p>
        </p:txBody>
      </p:sp>
      <p:sp>
        <p:nvSpPr>
          <p:cNvPr id="5" name="Tekstin paikkamerkki 4">
            <a:extLst>
              <a:ext uri="{FF2B5EF4-FFF2-40B4-BE49-F238E27FC236}">
                <a16:creationId xmlns:a16="http://schemas.microsoft.com/office/drawing/2014/main" id="{3BBEBDE9-AAAC-428A-B7D5-E9F021533717}"/>
              </a:ext>
            </a:extLst>
          </p:cNvPr>
          <p:cNvSpPr>
            <a:spLocks noGrp="1"/>
          </p:cNvSpPr>
          <p:nvPr>
            <p:ph type="body" sz="quarter" idx="14"/>
          </p:nvPr>
        </p:nvSpPr>
        <p:spPr/>
        <p:txBody>
          <a:bodyPr/>
          <a:lstStyle/>
          <a:p>
            <a:endParaRPr lang="fi-FI"/>
          </a:p>
        </p:txBody>
      </p:sp>
    </p:spTree>
    <p:extLst>
      <p:ext uri="{BB962C8B-B14F-4D97-AF65-F5344CB8AC3E}">
        <p14:creationId xmlns:p14="http://schemas.microsoft.com/office/powerpoint/2010/main" val="542678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F0889F-0A02-0D47-866A-E4BE5A830A85}"/>
              </a:ext>
            </a:extLst>
          </p:cNvPr>
          <p:cNvSpPr>
            <a:spLocks noGrp="1"/>
          </p:cNvSpPr>
          <p:nvPr>
            <p:ph type="title"/>
          </p:nvPr>
        </p:nvSpPr>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sz="4000" dirty="0">
                <a:solidFill>
                  <a:srgbClr val="7030A0"/>
                </a:solidFill>
                <a:latin typeface="Arial" panose="020B0604020202020204" pitchFamily="34" charset="0"/>
                <a:ea typeface="+mj-ea"/>
                <a:cs typeface="Arial" panose="020B0604020202020204" pitchFamily="34" charset="0"/>
              </a:rPr>
              <a:t>Esimerkki Ruotsista ja Norjasta</a:t>
            </a:r>
          </a:p>
        </p:txBody>
      </p:sp>
      <p:sp>
        <p:nvSpPr>
          <p:cNvPr id="3" name="Sisällön paikkamerkki 2">
            <a:extLst>
              <a:ext uri="{FF2B5EF4-FFF2-40B4-BE49-F238E27FC236}">
                <a16:creationId xmlns:a16="http://schemas.microsoft.com/office/drawing/2014/main" id="{89785D7A-F3A4-7249-92D6-EBA019DF1A41}"/>
              </a:ext>
            </a:extLst>
          </p:cNvPr>
          <p:cNvSpPr>
            <a:spLocks noGrp="1"/>
          </p:cNvSpPr>
          <p:nvPr>
            <p:ph type="body" sz="quarter" idx="13"/>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dirty="0"/>
              <a:t>Jatkojohdot on mainittu SESKOn lataussuosituksessa jo pitkään, kuvassa olevan tapauksen jälkeen lisättiin ”kellokytkimet, energiamittarit tai vastaavat”</a:t>
            </a:r>
          </a:p>
          <a:p>
            <a:r>
              <a:rPr lang="fi-FI" dirty="0"/>
              <a:t>16 A ottava kaapeli</a:t>
            </a:r>
            <a:br>
              <a:rPr lang="fi-FI" dirty="0"/>
            </a:br>
            <a:r>
              <a:rPr lang="fi-FI" dirty="0"/>
              <a:t>lämpötila-anturilla</a:t>
            </a:r>
            <a:br>
              <a:rPr lang="fi-FI" dirty="0"/>
            </a:br>
            <a:r>
              <a:rPr lang="fi-FI" dirty="0"/>
              <a:t>+ väliin halpa ajastin</a:t>
            </a:r>
            <a:br>
              <a:rPr lang="fi-FI" dirty="0"/>
            </a:br>
            <a:r>
              <a:rPr lang="fi-FI" dirty="0"/>
              <a:t>= katastrofi</a:t>
            </a:r>
          </a:p>
          <a:p>
            <a:pPr lvl="1"/>
            <a:r>
              <a:rPr lang="fi-FI" dirty="0"/>
              <a:t>Palo voi lähteä liikkeelle myös</a:t>
            </a:r>
            <a:br>
              <a:rPr lang="fi-FI" dirty="0"/>
            </a:br>
            <a:r>
              <a:rPr lang="fi-FI" dirty="0"/>
              <a:t>jakorasian vanhoista</a:t>
            </a:r>
            <a:br>
              <a:rPr lang="fi-FI" dirty="0"/>
            </a:br>
            <a:r>
              <a:rPr lang="fi-FI" dirty="0"/>
              <a:t>huppuliitinliitoksista ja vastaavista</a:t>
            </a:r>
            <a:br>
              <a:rPr lang="fi-FI" dirty="0"/>
            </a:br>
            <a:r>
              <a:rPr lang="fi-FI" dirty="0"/>
              <a:t>epäjatkuvuuskohdista</a:t>
            </a:r>
          </a:p>
          <a:p>
            <a:endParaRPr lang="fi-FI" dirty="0"/>
          </a:p>
        </p:txBody>
      </p:sp>
      <p:sp>
        <p:nvSpPr>
          <p:cNvPr id="7" name="Text Placeholder 6">
            <a:extLst>
              <a:ext uri="{FF2B5EF4-FFF2-40B4-BE49-F238E27FC236}">
                <a16:creationId xmlns:a16="http://schemas.microsoft.com/office/drawing/2014/main" id="{E1C418AF-8629-4891-9D6B-11A54CECB432}"/>
              </a:ext>
            </a:extLst>
          </p:cNvPr>
          <p:cNvSpPr>
            <a:spLocks noGrp="1"/>
          </p:cNvSpPr>
          <p:nvPr>
            <p:ph type="body" sz="quarter" idx="14"/>
          </p:nvPr>
        </p:nvSpPr>
        <p:spPr/>
        <p:txBody>
          <a:bodyPr/>
          <a:lstStyle/>
          <a:p>
            <a:endParaRPr lang="fi-FI"/>
          </a:p>
        </p:txBody>
      </p:sp>
      <p:pic>
        <p:nvPicPr>
          <p:cNvPr id="4" name="Kuva 3">
            <a:extLst>
              <a:ext uri="{FF2B5EF4-FFF2-40B4-BE49-F238E27FC236}">
                <a16:creationId xmlns:a16="http://schemas.microsoft.com/office/drawing/2014/main" id="{D1905E8A-9F22-8348-8A30-71B3BED85814}"/>
              </a:ext>
            </a:extLst>
          </p:cNvPr>
          <p:cNvPicPr>
            <a:picLocks noChangeAspect="1"/>
          </p:cNvPicPr>
          <p:nvPr/>
        </p:nvPicPr>
        <p:blipFill>
          <a:blip r:embed="rId3"/>
          <a:stretch>
            <a:fillRect/>
          </a:stretch>
        </p:blipFill>
        <p:spPr>
          <a:xfrm>
            <a:off x="5872141" y="2112565"/>
            <a:ext cx="5926667" cy="3945467"/>
          </a:xfrm>
          <a:prstGeom prst="rect">
            <a:avLst/>
          </a:prstGeom>
        </p:spPr>
      </p:pic>
      <p:sp>
        <p:nvSpPr>
          <p:cNvPr id="5" name="Suorakulmio 4">
            <a:extLst>
              <a:ext uri="{FF2B5EF4-FFF2-40B4-BE49-F238E27FC236}">
                <a16:creationId xmlns:a16="http://schemas.microsoft.com/office/drawing/2014/main" id="{3E1535C0-E0FB-EC49-B8C0-55D5363C34E6}"/>
              </a:ext>
            </a:extLst>
          </p:cNvPr>
          <p:cNvSpPr/>
          <p:nvPr/>
        </p:nvSpPr>
        <p:spPr>
          <a:xfrm>
            <a:off x="169333" y="6202157"/>
            <a:ext cx="6096000" cy="502573"/>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sz="1333" dirty="0" err="1"/>
              <a:t>https</a:t>
            </a:r>
            <a:r>
              <a:rPr lang="fi-FI" sz="1333" dirty="0"/>
              <a:t>://</a:t>
            </a:r>
            <a:r>
              <a:rPr lang="fi-FI" sz="1333" dirty="0" err="1"/>
              <a:t>www.elinstallatoren.se</a:t>
            </a:r>
            <a:r>
              <a:rPr lang="fi-FI" sz="1333" dirty="0"/>
              <a:t>/</a:t>
            </a:r>
            <a:r>
              <a:rPr lang="fi-FI" sz="1333" dirty="0" err="1"/>
              <a:t>innehall</a:t>
            </a:r>
            <a:r>
              <a:rPr lang="fi-FI" sz="1333" dirty="0"/>
              <a:t>/</a:t>
            </a:r>
            <a:r>
              <a:rPr lang="fi-FI" sz="1333" dirty="0" err="1"/>
              <a:t>nyheter</a:t>
            </a:r>
            <a:r>
              <a:rPr lang="fi-FI" sz="1333" dirty="0"/>
              <a:t>/2018/</a:t>
            </a:r>
            <a:r>
              <a:rPr lang="fi-FI" sz="1333" dirty="0" err="1"/>
              <a:t>oktober</a:t>
            </a:r>
            <a:r>
              <a:rPr lang="fi-FI" sz="1333" dirty="0"/>
              <a:t>/</a:t>
            </a:r>
            <a:r>
              <a:rPr lang="fi-FI" sz="1333" dirty="0" err="1"/>
              <a:t>har-ar-elfelen-bakom-den-odesdigra-elbilsladdningen</a:t>
            </a:r>
            <a:r>
              <a:rPr lang="fi-FI" sz="1333" dirty="0"/>
              <a:t>/</a:t>
            </a:r>
          </a:p>
        </p:txBody>
      </p:sp>
      <p:sp>
        <p:nvSpPr>
          <p:cNvPr id="6" name="Suorakulmio 5">
            <a:extLst>
              <a:ext uri="{FF2B5EF4-FFF2-40B4-BE49-F238E27FC236}">
                <a16:creationId xmlns:a16="http://schemas.microsoft.com/office/drawing/2014/main" id="{4022F5E2-EE5D-AD40-8895-983F23035FE5}"/>
              </a:ext>
            </a:extLst>
          </p:cNvPr>
          <p:cNvSpPr/>
          <p:nvPr/>
        </p:nvSpPr>
        <p:spPr>
          <a:xfrm>
            <a:off x="169333" y="5760578"/>
            <a:ext cx="6096000" cy="297454"/>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sz="1333" dirty="0" err="1"/>
              <a:t>https</a:t>
            </a:r>
            <a:r>
              <a:rPr lang="fi-FI" sz="1333" dirty="0"/>
              <a:t>://</a:t>
            </a:r>
            <a:r>
              <a:rPr lang="fi-FI" sz="1333" dirty="0" err="1"/>
              <a:t>www.svt.se</a:t>
            </a:r>
            <a:r>
              <a:rPr lang="fi-FI" sz="1333" dirty="0"/>
              <a:t>/</a:t>
            </a:r>
            <a:r>
              <a:rPr lang="fi-FI" sz="1333" dirty="0" err="1"/>
              <a:t>nyheter</a:t>
            </a:r>
            <a:r>
              <a:rPr lang="fi-FI" sz="1333" dirty="0"/>
              <a:t>/</a:t>
            </a:r>
            <a:r>
              <a:rPr lang="fi-FI" sz="1333" dirty="0" err="1"/>
              <a:t>lokalt</a:t>
            </a:r>
            <a:r>
              <a:rPr lang="fi-FI" sz="1333" dirty="0"/>
              <a:t>/</a:t>
            </a:r>
            <a:r>
              <a:rPr lang="fi-FI" sz="1333" dirty="0" err="1"/>
              <a:t>varmland</a:t>
            </a:r>
            <a:r>
              <a:rPr lang="fi-FI" sz="1333" dirty="0"/>
              <a:t>/</a:t>
            </a:r>
            <a:r>
              <a:rPr lang="fi-FI" sz="1333" dirty="0" err="1"/>
              <a:t>haftig</a:t>
            </a:r>
            <a:r>
              <a:rPr lang="fi-FI" sz="1333" dirty="0"/>
              <a:t>-</a:t>
            </a:r>
            <a:r>
              <a:rPr lang="fi-FI" sz="1333" dirty="0" err="1"/>
              <a:t>villabrand</a:t>
            </a:r>
            <a:r>
              <a:rPr lang="fi-FI" sz="1333" dirty="0"/>
              <a:t>-i-</a:t>
            </a:r>
            <a:r>
              <a:rPr lang="fi-FI" sz="1333" dirty="0" err="1"/>
              <a:t>sunne</a:t>
            </a:r>
            <a:endParaRPr lang="fi-FI" sz="1333" dirty="0"/>
          </a:p>
        </p:txBody>
      </p:sp>
    </p:spTree>
    <p:extLst>
      <p:ext uri="{BB962C8B-B14F-4D97-AF65-F5344CB8AC3E}">
        <p14:creationId xmlns:p14="http://schemas.microsoft.com/office/powerpoint/2010/main" val="2496430343"/>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7EF8EC2-DEAF-1F45-A5EE-0A0810F07148}"/>
              </a:ext>
            </a:extLst>
          </p:cNvPr>
          <p:cNvSpPr>
            <a:spLocks noGrp="1"/>
          </p:cNvSpPr>
          <p:nvPr>
            <p:ph type="title"/>
          </p:nvPr>
        </p:nvSpPr>
        <p:spPr/>
        <p:txBody>
          <a:bodyPr/>
          <a:lstStyle/>
          <a:p>
            <a:endParaRPr lang="fi-FI"/>
          </a:p>
        </p:txBody>
      </p:sp>
      <p:sp>
        <p:nvSpPr>
          <p:cNvPr id="3" name="Päivämäärän paikkamerkki 2">
            <a:extLst>
              <a:ext uri="{FF2B5EF4-FFF2-40B4-BE49-F238E27FC236}">
                <a16:creationId xmlns:a16="http://schemas.microsoft.com/office/drawing/2014/main" id="{FED9B6D2-FE0A-0440-AD08-2AFE58F3F28C}"/>
              </a:ext>
            </a:extLst>
          </p:cNvPr>
          <p:cNvSpPr>
            <a:spLocks noGrp="1"/>
          </p:cNvSpPr>
          <p:nvPr>
            <p:ph type="dt" sz="half" idx="10"/>
          </p:nvPr>
        </p:nvSpPr>
        <p:spPr/>
        <p:txBody>
          <a:bodyPr/>
          <a:lstStyle/>
          <a:p>
            <a:fld id="{295ED74B-FBB8-4915-A2E4-DFED24F9BE90}" type="datetime1">
              <a:rPr lang="fi-FI" smtClean="0"/>
              <a:t>3.2.2023</a:t>
            </a:fld>
            <a:endParaRPr lang="en-GB" dirty="0"/>
          </a:p>
        </p:txBody>
      </p:sp>
      <p:sp>
        <p:nvSpPr>
          <p:cNvPr id="5" name="Tekstin paikkamerkki 4">
            <a:extLst>
              <a:ext uri="{FF2B5EF4-FFF2-40B4-BE49-F238E27FC236}">
                <a16:creationId xmlns:a16="http://schemas.microsoft.com/office/drawing/2014/main" id="{DFB136AF-A58F-C946-941D-E12840724D3E}"/>
              </a:ext>
            </a:extLst>
          </p:cNvPr>
          <p:cNvSpPr>
            <a:spLocks noGrp="1"/>
          </p:cNvSpPr>
          <p:nvPr>
            <p:ph type="body" sz="quarter" idx="14"/>
          </p:nvPr>
        </p:nvSpPr>
        <p:spPr/>
        <p:txBody>
          <a:bodyPr/>
          <a:lstStyle/>
          <a:p>
            <a:endParaRPr lang="fi-FI"/>
          </a:p>
        </p:txBody>
      </p:sp>
      <p:pic>
        <p:nvPicPr>
          <p:cNvPr id="3076" name="Picture 4" descr="Den røde ringen markerer hvor skjøteledningen (bildet til høyre i midten) hang da den ble brukt til å lade elbilen. Da politiet undersøkte denne skjøteledingen etter garasjebrannen, oppdaget de et lite hull (bildet øverst til høyre). De så videre at den ene lederen i ledningen manglet seks millimeter (bildet nederst til høyre). Det hadde oppstått en såkalt stående serielysbue, som deretter antente omkringliggende materiale i garasjen, konkluderer politiet. ">
            <a:extLst>
              <a:ext uri="{FF2B5EF4-FFF2-40B4-BE49-F238E27FC236}">
                <a16:creationId xmlns:a16="http://schemas.microsoft.com/office/drawing/2014/main" id="{F18E5029-77CF-2744-9551-8689CC0279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988557" cy="6740441"/>
          </a:xfrm>
          <a:prstGeom prst="rect">
            <a:avLst/>
          </a:prstGeom>
          <a:noFill/>
          <a:extLst>
            <a:ext uri="{909E8E84-426E-40DD-AFC4-6F175D3DCCD1}">
              <a14:hiddenFill xmlns:a14="http://schemas.microsoft.com/office/drawing/2010/main">
                <a:solidFill>
                  <a:srgbClr val="FFFFFF"/>
                </a:solidFill>
              </a14:hiddenFill>
            </a:ext>
          </a:extLst>
        </p:spPr>
      </p:pic>
      <p:sp>
        <p:nvSpPr>
          <p:cNvPr id="6" name="Suorakulmio 5">
            <a:extLst>
              <a:ext uri="{FF2B5EF4-FFF2-40B4-BE49-F238E27FC236}">
                <a16:creationId xmlns:a16="http://schemas.microsoft.com/office/drawing/2014/main" id="{0B382319-5F0D-AD44-9864-8F4764684C03}"/>
              </a:ext>
            </a:extLst>
          </p:cNvPr>
          <p:cNvSpPr/>
          <p:nvPr/>
        </p:nvSpPr>
        <p:spPr>
          <a:xfrm>
            <a:off x="0" y="6417662"/>
            <a:ext cx="11988557" cy="369332"/>
          </a:xfrm>
          <a:prstGeom prst="rect">
            <a:avLst/>
          </a:prstGeom>
        </p:spPr>
        <p:txBody>
          <a:bodyPr wrap="square">
            <a:spAutoFit/>
          </a:bodyPr>
          <a:lstStyle/>
          <a:p>
            <a:r>
              <a:rPr lang="fi-FI" dirty="0" err="1">
                <a:solidFill>
                  <a:schemeClr val="bg1"/>
                </a:solidFill>
              </a:rPr>
              <a:t>https</a:t>
            </a:r>
            <a:r>
              <a:rPr lang="fi-FI" dirty="0">
                <a:solidFill>
                  <a:schemeClr val="bg1"/>
                </a:solidFill>
              </a:rPr>
              <a:t>://</a:t>
            </a:r>
            <a:r>
              <a:rPr lang="fi-FI" dirty="0" err="1">
                <a:solidFill>
                  <a:schemeClr val="bg1"/>
                </a:solidFill>
              </a:rPr>
              <a:t>www.adressa.no</a:t>
            </a:r>
            <a:r>
              <a:rPr lang="fi-FI" dirty="0">
                <a:solidFill>
                  <a:schemeClr val="bg1"/>
                </a:solidFill>
              </a:rPr>
              <a:t>/</a:t>
            </a:r>
            <a:r>
              <a:rPr lang="fi-FI" dirty="0" err="1">
                <a:solidFill>
                  <a:schemeClr val="bg1"/>
                </a:solidFill>
              </a:rPr>
              <a:t>pluss</a:t>
            </a:r>
            <a:r>
              <a:rPr lang="fi-FI" dirty="0">
                <a:solidFill>
                  <a:schemeClr val="bg1"/>
                </a:solidFill>
              </a:rPr>
              <a:t>/</a:t>
            </a:r>
            <a:r>
              <a:rPr lang="fi-FI" dirty="0" err="1">
                <a:solidFill>
                  <a:schemeClr val="bg1"/>
                </a:solidFill>
              </a:rPr>
              <a:t>nyheter</a:t>
            </a:r>
            <a:r>
              <a:rPr lang="fi-FI" dirty="0">
                <a:solidFill>
                  <a:schemeClr val="bg1"/>
                </a:solidFill>
              </a:rPr>
              <a:t>/2018/12/14/Slik-kan-det-gå-om-du-lader-elbilen-i-vanlig-stikkontakt-18062504.ece</a:t>
            </a:r>
          </a:p>
        </p:txBody>
      </p:sp>
    </p:spTree>
    <p:extLst>
      <p:ext uri="{BB962C8B-B14F-4D97-AF65-F5344CB8AC3E}">
        <p14:creationId xmlns:p14="http://schemas.microsoft.com/office/powerpoint/2010/main" val="427288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4D2D9F-5BD0-5D4C-817B-112F35F2C8A8}"/>
              </a:ext>
            </a:extLst>
          </p:cNvPr>
          <p:cNvSpPr>
            <a:spLocks noGrp="1"/>
          </p:cNvSpPr>
          <p:nvPr>
            <p:ph type="title"/>
          </p:nvPr>
        </p:nvSpPr>
        <p:spPr/>
        <p:txBody>
          <a:bodyPr>
            <a:normAutofit fontScale="90000"/>
          </a:bodyPr>
          <a:lstStyle/>
          <a:p>
            <a:r>
              <a:rPr lang="fi-FI" dirty="0"/>
              <a:t>Enemmistö lataa sukopistorasiasta</a:t>
            </a:r>
          </a:p>
        </p:txBody>
      </p:sp>
      <p:sp>
        <p:nvSpPr>
          <p:cNvPr id="3" name="Päivämäärän paikkamerkki 2">
            <a:extLst>
              <a:ext uri="{FF2B5EF4-FFF2-40B4-BE49-F238E27FC236}">
                <a16:creationId xmlns:a16="http://schemas.microsoft.com/office/drawing/2014/main" id="{C2E584EF-2F68-344F-A47E-79C461DE5C31}"/>
              </a:ext>
            </a:extLst>
          </p:cNvPr>
          <p:cNvSpPr>
            <a:spLocks noGrp="1"/>
          </p:cNvSpPr>
          <p:nvPr>
            <p:ph type="dt" sz="half" idx="10"/>
          </p:nvPr>
        </p:nvSpPr>
        <p:spPr/>
        <p:txBody>
          <a:bodyPr/>
          <a:lstStyle/>
          <a:p>
            <a:fld id="{295ED74B-FBB8-4915-A2E4-DFED24F9BE90}" type="datetime1">
              <a:rPr lang="fi-FI" smtClean="0"/>
              <a:t>3.2.2023</a:t>
            </a:fld>
            <a:endParaRPr lang="en-GB" dirty="0"/>
          </a:p>
        </p:txBody>
      </p:sp>
      <p:pic>
        <p:nvPicPr>
          <p:cNvPr id="6" name="Kuva 5">
            <a:extLst>
              <a:ext uri="{FF2B5EF4-FFF2-40B4-BE49-F238E27FC236}">
                <a16:creationId xmlns:a16="http://schemas.microsoft.com/office/drawing/2014/main" id="{9D8A5702-2274-C04D-B706-6792DF4E0291}"/>
              </a:ext>
            </a:extLst>
          </p:cNvPr>
          <p:cNvPicPr>
            <a:picLocks noChangeAspect="1"/>
          </p:cNvPicPr>
          <p:nvPr/>
        </p:nvPicPr>
        <p:blipFill>
          <a:blip r:embed="rId2"/>
          <a:stretch>
            <a:fillRect/>
          </a:stretch>
        </p:blipFill>
        <p:spPr>
          <a:xfrm>
            <a:off x="420624" y="1153834"/>
            <a:ext cx="6546568" cy="4926926"/>
          </a:xfrm>
          <a:prstGeom prst="rect">
            <a:avLst/>
          </a:prstGeom>
        </p:spPr>
      </p:pic>
      <p:sp>
        <p:nvSpPr>
          <p:cNvPr id="5" name="Tekstin paikkamerkki 4">
            <a:extLst>
              <a:ext uri="{FF2B5EF4-FFF2-40B4-BE49-F238E27FC236}">
                <a16:creationId xmlns:a16="http://schemas.microsoft.com/office/drawing/2014/main" id="{69A823CA-9008-CC4A-8B0B-AE6C8CB683EA}"/>
              </a:ext>
            </a:extLst>
          </p:cNvPr>
          <p:cNvSpPr>
            <a:spLocks noGrp="1"/>
          </p:cNvSpPr>
          <p:nvPr>
            <p:ph type="body" sz="quarter" idx="14"/>
          </p:nvPr>
        </p:nvSpPr>
        <p:spPr>
          <a:xfrm>
            <a:off x="1653361" y="6351654"/>
            <a:ext cx="7719381" cy="416978"/>
          </a:xfrm>
        </p:spPr>
        <p:txBody>
          <a:bodyPr>
            <a:normAutofit lnSpcReduction="10000"/>
          </a:bodyPr>
          <a:lstStyle/>
          <a:p>
            <a:r>
              <a:rPr lang="fi-FI" dirty="0"/>
              <a:t>Lähde: Autoalan tiedotuskeskus: Ladattavien autojen käyttäjätutkimus (2020) ja Kotilataus – Nyt! -ryhmä 9.6.2021</a:t>
            </a:r>
          </a:p>
        </p:txBody>
      </p:sp>
      <p:pic>
        <p:nvPicPr>
          <p:cNvPr id="7" name="Kuva 6">
            <a:extLst>
              <a:ext uri="{FF2B5EF4-FFF2-40B4-BE49-F238E27FC236}">
                <a16:creationId xmlns:a16="http://schemas.microsoft.com/office/drawing/2014/main" id="{7F4266FE-2F90-8C4D-9921-6C965B97FDCE}"/>
              </a:ext>
            </a:extLst>
          </p:cNvPr>
          <p:cNvPicPr>
            <a:picLocks noChangeAspect="1"/>
          </p:cNvPicPr>
          <p:nvPr/>
        </p:nvPicPr>
        <p:blipFill>
          <a:blip r:embed="rId3"/>
          <a:stretch>
            <a:fillRect/>
          </a:stretch>
        </p:blipFill>
        <p:spPr>
          <a:xfrm>
            <a:off x="7093506" y="1317096"/>
            <a:ext cx="4473654" cy="5027095"/>
          </a:xfrm>
          <a:prstGeom prst="rect">
            <a:avLst/>
          </a:prstGeom>
        </p:spPr>
      </p:pic>
    </p:spTree>
    <p:extLst>
      <p:ext uri="{BB962C8B-B14F-4D97-AF65-F5344CB8AC3E}">
        <p14:creationId xmlns:p14="http://schemas.microsoft.com/office/powerpoint/2010/main" val="4207211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00C754-31F6-C94D-9398-8B48F406B8CD}"/>
              </a:ext>
            </a:extLst>
          </p:cNvPr>
          <p:cNvSpPr>
            <a:spLocks noGrp="1"/>
          </p:cNvSpPr>
          <p:nvPr>
            <p:ph type="title"/>
          </p:nvPr>
        </p:nvSpPr>
        <p:spPr>
          <a:xfrm>
            <a:off x="914399" y="136521"/>
            <a:ext cx="10475844" cy="909682"/>
          </a:xfrm>
        </p:spPr>
        <p:txBody>
          <a:bodyPr>
            <a:normAutofit fontScale="90000"/>
          </a:bodyPr>
          <a:lstStyle/>
          <a:p>
            <a:r>
              <a:rPr lang="fi-FI" dirty="0"/>
              <a:t>Tutkimus Pelastus- ja turvallisuustutkimuksen vuosikirjassa 2021</a:t>
            </a:r>
          </a:p>
        </p:txBody>
      </p:sp>
      <p:sp>
        <p:nvSpPr>
          <p:cNvPr id="3" name="Päivämäärän paikkamerkki 2">
            <a:extLst>
              <a:ext uri="{FF2B5EF4-FFF2-40B4-BE49-F238E27FC236}">
                <a16:creationId xmlns:a16="http://schemas.microsoft.com/office/drawing/2014/main" id="{85CA9D82-47AE-3B49-9C1D-ED53BA1CCEB5}"/>
              </a:ext>
            </a:extLst>
          </p:cNvPr>
          <p:cNvSpPr>
            <a:spLocks noGrp="1"/>
          </p:cNvSpPr>
          <p:nvPr>
            <p:ph type="dt" sz="half" idx="10"/>
          </p:nvPr>
        </p:nvSpPr>
        <p:spPr/>
        <p:txBody>
          <a:bodyPr/>
          <a:lstStyle/>
          <a:p>
            <a:fld id="{295ED74B-FBB8-4915-A2E4-DFED24F9BE90}" type="datetime1">
              <a:rPr lang="fi-FI" smtClean="0"/>
              <a:t>3.2.2023</a:t>
            </a:fld>
            <a:endParaRPr lang="en-GB" dirty="0"/>
          </a:p>
        </p:txBody>
      </p:sp>
      <p:sp>
        <p:nvSpPr>
          <p:cNvPr id="4" name="Tekstin paikkamerkki 3">
            <a:extLst>
              <a:ext uri="{FF2B5EF4-FFF2-40B4-BE49-F238E27FC236}">
                <a16:creationId xmlns:a16="http://schemas.microsoft.com/office/drawing/2014/main" id="{64306FE9-F8E9-ED4B-8411-36E874264189}"/>
              </a:ext>
            </a:extLst>
          </p:cNvPr>
          <p:cNvSpPr>
            <a:spLocks noGrp="1"/>
          </p:cNvSpPr>
          <p:nvPr>
            <p:ph type="body" sz="quarter" idx="13"/>
          </p:nvPr>
        </p:nvSpPr>
        <p:spPr/>
        <p:txBody>
          <a:bodyPr>
            <a:normAutofit lnSpcReduction="10000"/>
          </a:bodyPr>
          <a:lstStyle/>
          <a:p>
            <a:r>
              <a:rPr lang="fi-FI" dirty="0"/>
              <a:t>Tutkimus käsittelee otsikkonsa mukaisesti </a:t>
            </a:r>
            <a:r>
              <a:rPr lang="fi-FI" b="1" dirty="0"/>
              <a:t>sähköasennusten paloturvallisuutta</a:t>
            </a:r>
            <a:r>
              <a:rPr lang="fi-FI" dirty="0"/>
              <a:t> sähköautoja ladattaessa. Tutkimus </a:t>
            </a:r>
            <a:r>
              <a:rPr lang="fi-FI" b="1" dirty="0"/>
              <a:t>ei</a:t>
            </a:r>
            <a:r>
              <a:rPr lang="fi-FI" dirty="0"/>
              <a:t> käsittele:</a:t>
            </a:r>
          </a:p>
          <a:p>
            <a:pPr lvl="1"/>
            <a:r>
              <a:rPr lang="fi-FI" dirty="0"/>
              <a:t>Sähköautopalojen ja/tai litiumioniakkupalojen sammuttamista eikä sähköautojen itsensä paloturvallisuutta</a:t>
            </a:r>
          </a:p>
          <a:p>
            <a:pPr lvl="2"/>
            <a:r>
              <a:rPr lang="fi-FI" dirty="0"/>
              <a:t>Ks. Sun ym. (2020) </a:t>
            </a:r>
            <a:r>
              <a:rPr lang="fi-FI" dirty="0">
                <a:hlinkClick r:id="rId2"/>
              </a:rPr>
              <a:t>https://doi.org/10.1007/s10694-019-00944-3</a:t>
            </a:r>
            <a:r>
              <a:rPr lang="fi-FI" dirty="0"/>
              <a:t>, Meurman, Hassinen ym. </a:t>
            </a:r>
            <a:r>
              <a:rPr lang="fi-FI" dirty="0">
                <a:hlinkClick r:id="rId3"/>
              </a:rPr>
              <a:t>Litiumioniakkupalojen sammuttaminen akkupalosammuttimilla</a:t>
            </a:r>
            <a:r>
              <a:rPr lang="fi-FI" dirty="0"/>
              <a:t> (2021)</a:t>
            </a:r>
          </a:p>
          <a:p>
            <a:pPr lvl="1"/>
            <a:r>
              <a:rPr lang="fi-FI" dirty="0"/>
              <a:t>Rakenteellista paloturvallisuutta laajemmin ja sähköautojen vaikutusta siihen</a:t>
            </a:r>
          </a:p>
          <a:p>
            <a:pPr lvl="2"/>
            <a:r>
              <a:rPr lang="fi-FI" dirty="0"/>
              <a:t>Ks. </a:t>
            </a:r>
            <a:r>
              <a:rPr lang="fi-FI" dirty="0" err="1"/>
              <a:t>Boehmer</a:t>
            </a:r>
            <a:r>
              <a:rPr lang="fi-FI" dirty="0"/>
              <a:t> ym. (2021) </a:t>
            </a:r>
            <a:r>
              <a:rPr lang="fi-FI" dirty="0">
                <a:hlinkClick r:id="rId4"/>
              </a:rPr>
              <a:t>https://doi.org/10.1007/s10694-021-01113-1</a:t>
            </a:r>
            <a:r>
              <a:rPr lang="fi-FI" dirty="0"/>
              <a:t> </a:t>
            </a:r>
          </a:p>
          <a:p>
            <a:pPr lvl="1"/>
            <a:r>
              <a:rPr lang="fi-FI" dirty="0"/>
              <a:t>Muiden akkujen ja kevyiden </a:t>
            </a:r>
            <a:r>
              <a:rPr lang="fi-FI" dirty="0" err="1"/>
              <a:t>sähkökulkineiden</a:t>
            </a:r>
            <a:r>
              <a:rPr lang="fi-FI" dirty="0"/>
              <a:t> latauksen turvallisuutta</a:t>
            </a:r>
          </a:p>
          <a:p>
            <a:pPr lvl="2"/>
            <a:r>
              <a:rPr lang="fi-FI" dirty="0"/>
              <a:t>Skoottereiden, sähköavusteisten polkupyörien ym. latausvirta on niin pieni, että se ei </a:t>
            </a:r>
            <a:r>
              <a:rPr lang="fi-FI" b="1" dirty="0"/>
              <a:t>sähköasennusten </a:t>
            </a:r>
            <a:r>
              <a:rPr lang="fi-FI" dirty="0"/>
              <a:t>kannalta ole mainittava paloturvallisuusriski.</a:t>
            </a:r>
          </a:p>
        </p:txBody>
      </p:sp>
      <p:sp>
        <p:nvSpPr>
          <p:cNvPr id="5" name="Tekstin paikkamerkki 4">
            <a:extLst>
              <a:ext uri="{FF2B5EF4-FFF2-40B4-BE49-F238E27FC236}">
                <a16:creationId xmlns:a16="http://schemas.microsoft.com/office/drawing/2014/main" id="{930491E2-7ED5-F441-AA10-DDDDDF03483E}"/>
              </a:ext>
            </a:extLst>
          </p:cNvPr>
          <p:cNvSpPr>
            <a:spLocks noGrp="1"/>
          </p:cNvSpPr>
          <p:nvPr>
            <p:ph type="body" sz="quarter" idx="14"/>
          </p:nvPr>
        </p:nvSpPr>
        <p:spPr/>
        <p:txBody>
          <a:bodyPr/>
          <a:lstStyle/>
          <a:p>
            <a:endParaRPr lang="fi-FI"/>
          </a:p>
        </p:txBody>
      </p:sp>
      <p:sp>
        <p:nvSpPr>
          <p:cNvPr id="6" name="Tekstiruutu 5">
            <a:extLst>
              <a:ext uri="{FF2B5EF4-FFF2-40B4-BE49-F238E27FC236}">
                <a16:creationId xmlns:a16="http://schemas.microsoft.com/office/drawing/2014/main" id="{BC648C0D-2039-1443-906B-728A527B9DDE}"/>
              </a:ext>
            </a:extLst>
          </p:cNvPr>
          <p:cNvSpPr txBox="1"/>
          <p:nvPr/>
        </p:nvSpPr>
        <p:spPr>
          <a:xfrm>
            <a:off x="12188952" y="6729984"/>
            <a:ext cx="0" cy="0"/>
          </a:xfrm>
          <a:prstGeom prst="rect">
            <a:avLst/>
          </a:prstGeom>
        </p:spPr>
        <p:txBody>
          <a:bodyPr vert="horz" wrap="none" lIns="45720" tIns="22860" rIns="45720" bIns="22860" rtlCol="0" anchor="ctr">
            <a:noAutofit/>
          </a:bodyPr>
          <a:lstStyle/>
          <a:p>
            <a:pPr algn="l"/>
            <a:endParaRPr lang="fi-FI" sz="2400" b="1" dirty="0"/>
          </a:p>
        </p:txBody>
      </p:sp>
    </p:spTree>
    <p:extLst>
      <p:ext uri="{BB962C8B-B14F-4D97-AF65-F5344CB8AC3E}">
        <p14:creationId xmlns:p14="http://schemas.microsoft.com/office/powerpoint/2010/main" val="3006879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BCF5AA-804E-A146-B6FF-C554F01D6B99}"/>
              </a:ext>
            </a:extLst>
          </p:cNvPr>
          <p:cNvSpPr>
            <a:spLocks noGrp="1"/>
          </p:cNvSpPr>
          <p:nvPr>
            <p:ph type="title"/>
          </p:nvPr>
        </p:nvSpPr>
        <p:spPr/>
        <p:txBody>
          <a:bodyPr/>
          <a:lstStyle/>
          <a:p>
            <a:r>
              <a:rPr lang="fi-FI" dirty="0"/>
              <a:t>Johdanto</a:t>
            </a:r>
          </a:p>
        </p:txBody>
      </p:sp>
      <p:sp>
        <p:nvSpPr>
          <p:cNvPr id="3" name="Päivämäärän paikkamerkki 2">
            <a:extLst>
              <a:ext uri="{FF2B5EF4-FFF2-40B4-BE49-F238E27FC236}">
                <a16:creationId xmlns:a16="http://schemas.microsoft.com/office/drawing/2014/main" id="{35FB93AB-0B98-024B-89C2-020B94C3E752}"/>
              </a:ext>
            </a:extLst>
          </p:cNvPr>
          <p:cNvSpPr>
            <a:spLocks noGrp="1"/>
          </p:cNvSpPr>
          <p:nvPr>
            <p:ph type="dt" sz="half" idx="10"/>
          </p:nvPr>
        </p:nvSpPr>
        <p:spPr/>
        <p:txBody>
          <a:bodyPr/>
          <a:lstStyle/>
          <a:p>
            <a:fld id="{295ED74B-FBB8-4915-A2E4-DFED24F9BE90}" type="datetime1">
              <a:rPr lang="fi-FI" smtClean="0"/>
              <a:t>3.2.2023</a:t>
            </a:fld>
            <a:endParaRPr lang="en-GB" dirty="0"/>
          </a:p>
        </p:txBody>
      </p:sp>
      <p:sp>
        <p:nvSpPr>
          <p:cNvPr id="4" name="Tekstin paikkamerkki 3">
            <a:extLst>
              <a:ext uri="{FF2B5EF4-FFF2-40B4-BE49-F238E27FC236}">
                <a16:creationId xmlns:a16="http://schemas.microsoft.com/office/drawing/2014/main" id="{A317B999-FA7A-5E43-96E0-35E5125F7D9F}"/>
              </a:ext>
            </a:extLst>
          </p:cNvPr>
          <p:cNvSpPr>
            <a:spLocks noGrp="1"/>
          </p:cNvSpPr>
          <p:nvPr>
            <p:ph type="body" sz="quarter" idx="13"/>
          </p:nvPr>
        </p:nvSpPr>
        <p:spPr/>
        <p:txBody>
          <a:bodyPr>
            <a:normAutofit lnSpcReduction="10000"/>
          </a:bodyPr>
          <a:lstStyle/>
          <a:p>
            <a:r>
              <a:rPr lang="fi-FI" dirty="0"/>
              <a:t>Sähköauto on täysin poikkeuksellinen sähköinen kuorma pientalossa:</a:t>
            </a:r>
          </a:p>
          <a:p>
            <a:pPr lvl="1"/>
            <a:r>
              <a:rPr lang="fi-FI" dirty="0"/>
              <a:t>Suurivirtainen</a:t>
            </a:r>
          </a:p>
          <a:p>
            <a:pPr lvl="1"/>
            <a:r>
              <a:rPr lang="fi-FI" dirty="0"/>
              <a:t>Pitkäkestoinen</a:t>
            </a:r>
          </a:p>
          <a:p>
            <a:pPr lvl="1"/>
            <a:r>
              <a:rPr lang="fi-FI" dirty="0"/>
              <a:t>Säännöllinen</a:t>
            </a:r>
          </a:p>
          <a:p>
            <a:pPr lvl="1"/>
            <a:r>
              <a:rPr lang="fi-FI" dirty="0"/>
              <a:t>Ympärivuotinen</a:t>
            </a:r>
          </a:p>
          <a:p>
            <a:pPr lvl="1"/>
            <a:r>
              <a:rPr lang="fi-FI" dirty="0"/>
              <a:t>Valvomatta käytettävä</a:t>
            </a:r>
          </a:p>
          <a:p>
            <a:r>
              <a:rPr lang="fi-FI" dirty="0"/>
              <a:t>Esimerkiksi jääkaappi on säännöllinen ja ympärivuotinen ja valvomatta käytettävä, mutta pienivirtainen ja lyhytkestoinen. Kiuas on suurivirtainen ja ympärivuotinen mutta käytetään valvotusti. Lämminvesivaraaja on kaikkea edellä mainittua mutta päällä vain muutaman tunnin. Ja niin edelleen.</a:t>
            </a:r>
          </a:p>
        </p:txBody>
      </p:sp>
      <p:sp>
        <p:nvSpPr>
          <p:cNvPr id="5" name="Tekstin paikkamerkki 4">
            <a:extLst>
              <a:ext uri="{FF2B5EF4-FFF2-40B4-BE49-F238E27FC236}">
                <a16:creationId xmlns:a16="http://schemas.microsoft.com/office/drawing/2014/main" id="{D351892A-882E-0347-A9A1-CD4B28BBBA1D}"/>
              </a:ext>
            </a:extLst>
          </p:cNvPr>
          <p:cNvSpPr>
            <a:spLocks noGrp="1"/>
          </p:cNvSpPr>
          <p:nvPr>
            <p:ph type="body" sz="quarter" idx="14"/>
          </p:nvPr>
        </p:nvSpPr>
        <p:spPr/>
        <p:txBody>
          <a:bodyPr/>
          <a:lstStyle/>
          <a:p>
            <a:endParaRPr lang="fi-FI"/>
          </a:p>
        </p:txBody>
      </p:sp>
    </p:spTree>
    <p:extLst>
      <p:ext uri="{BB962C8B-B14F-4D97-AF65-F5344CB8AC3E}">
        <p14:creationId xmlns:p14="http://schemas.microsoft.com/office/powerpoint/2010/main" val="1261091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A3B032E-3999-3F4C-A7E2-C19C012EBA93}"/>
              </a:ext>
            </a:extLst>
          </p:cNvPr>
          <p:cNvSpPr>
            <a:spLocks noGrp="1"/>
          </p:cNvSpPr>
          <p:nvPr>
            <p:ph type="title"/>
          </p:nvPr>
        </p:nvSpPr>
        <p:spPr/>
        <p:txBody>
          <a:bodyPr>
            <a:normAutofit fontScale="90000"/>
          </a:bodyPr>
          <a:lstStyle/>
          <a:p>
            <a:r>
              <a:rPr lang="fi-FI" dirty="0"/>
              <a:t>Sähköasennusten paloturvallisuus</a:t>
            </a:r>
          </a:p>
        </p:txBody>
      </p:sp>
      <p:sp>
        <p:nvSpPr>
          <p:cNvPr id="3" name="Päivämäärän paikkamerkki 2">
            <a:extLst>
              <a:ext uri="{FF2B5EF4-FFF2-40B4-BE49-F238E27FC236}">
                <a16:creationId xmlns:a16="http://schemas.microsoft.com/office/drawing/2014/main" id="{94249F34-B51E-DB4C-9155-83384BC88608}"/>
              </a:ext>
            </a:extLst>
          </p:cNvPr>
          <p:cNvSpPr>
            <a:spLocks noGrp="1"/>
          </p:cNvSpPr>
          <p:nvPr>
            <p:ph type="dt" sz="half" idx="10"/>
          </p:nvPr>
        </p:nvSpPr>
        <p:spPr/>
        <p:txBody>
          <a:bodyPr/>
          <a:lstStyle/>
          <a:p>
            <a:fld id="{295ED74B-FBB8-4915-A2E4-DFED24F9BE90}" type="datetime1">
              <a:rPr lang="fi-FI" smtClean="0"/>
              <a:t>3.2.2023</a:t>
            </a:fld>
            <a:endParaRPr lang="en-GB" dirty="0"/>
          </a:p>
        </p:txBody>
      </p:sp>
      <p:sp>
        <p:nvSpPr>
          <p:cNvPr id="4" name="Tekstin paikkamerkki 3">
            <a:extLst>
              <a:ext uri="{FF2B5EF4-FFF2-40B4-BE49-F238E27FC236}">
                <a16:creationId xmlns:a16="http://schemas.microsoft.com/office/drawing/2014/main" id="{03998ED0-84B8-7643-8239-B07A073F8240}"/>
              </a:ext>
            </a:extLst>
          </p:cNvPr>
          <p:cNvSpPr>
            <a:spLocks noGrp="1"/>
          </p:cNvSpPr>
          <p:nvPr>
            <p:ph type="body" sz="quarter" idx="13"/>
          </p:nvPr>
        </p:nvSpPr>
        <p:spPr/>
        <p:txBody>
          <a:bodyPr>
            <a:normAutofit fontScale="92500"/>
          </a:bodyPr>
          <a:lstStyle/>
          <a:p>
            <a:r>
              <a:rPr lang="fi-FI" dirty="0"/>
              <a:t>Sähköjohto itsessään harvinainen palon syy sähköasennuksissa.</a:t>
            </a:r>
          </a:p>
          <a:p>
            <a:r>
              <a:rPr lang="fi-FI" dirty="0"/>
              <a:t>Epäjatkuvuuskohdat  suurin vaaran paikka – huono liitos</a:t>
            </a:r>
          </a:p>
          <a:p>
            <a:pPr lvl="1"/>
            <a:r>
              <a:rPr lang="fi-FI" dirty="0"/>
              <a:t>pistorasian koskettimissa</a:t>
            </a:r>
          </a:p>
          <a:p>
            <a:pPr lvl="1"/>
            <a:r>
              <a:rPr lang="fi-FI" dirty="0"/>
              <a:t>pistorasian ketjutuksessa</a:t>
            </a:r>
          </a:p>
          <a:p>
            <a:pPr lvl="1"/>
            <a:r>
              <a:rPr lang="fi-FI" dirty="0"/>
              <a:t>jakorasiassa</a:t>
            </a:r>
          </a:p>
          <a:p>
            <a:pPr lvl="1"/>
            <a:r>
              <a:rPr lang="fi-FI"/>
              <a:t>keskuksessa.</a:t>
            </a:r>
            <a:endParaRPr lang="fi-FI" dirty="0"/>
          </a:p>
          <a:p>
            <a:r>
              <a:rPr lang="fi-FI" dirty="0"/>
              <a:t>Asennus- tai tuotevirhe voi aiheuttaa tulipalon useiden vuosien kuluttua</a:t>
            </a:r>
          </a:p>
          <a:p>
            <a:pPr lvl="1"/>
            <a:r>
              <a:rPr lang="fi-FI" dirty="0"/>
              <a:t>Tietokone tai puhelin on käytössä muutamia vuosia, auto parikymmentä vuotta, sähköasennus 50 vuotta tai enemmän!</a:t>
            </a:r>
          </a:p>
          <a:p>
            <a:r>
              <a:rPr lang="fi-FI" dirty="0"/>
              <a:t>Ks. mm. NFPA 921; </a:t>
            </a:r>
            <a:r>
              <a:rPr lang="fi-FI" dirty="0" err="1"/>
              <a:t>Nejtková</a:t>
            </a:r>
            <a:r>
              <a:rPr lang="fi-FI" dirty="0"/>
              <a:t> (2020) </a:t>
            </a:r>
            <a:r>
              <a:rPr lang="fi-FI" dirty="0" err="1"/>
              <a:t>Behaviour</a:t>
            </a:r>
            <a:r>
              <a:rPr lang="fi-FI" dirty="0"/>
              <a:t> of </a:t>
            </a:r>
            <a:r>
              <a:rPr lang="fi-FI" dirty="0" err="1"/>
              <a:t>Wooden</a:t>
            </a:r>
            <a:r>
              <a:rPr lang="fi-FI" dirty="0"/>
              <a:t> </a:t>
            </a:r>
            <a:r>
              <a:rPr lang="fi-FI" dirty="0" err="1"/>
              <a:t>Materials</a:t>
            </a:r>
            <a:r>
              <a:rPr lang="fi-FI" dirty="0"/>
              <a:t> </a:t>
            </a:r>
            <a:r>
              <a:rPr lang="fi-FI" dirty="0" err="1"/>
              <a:t>Exposed</a:t>
            </a:r>
            <a:r>
              <a:rPr lang="fi-FI" dirty="0"/>
              <a:t> to </a:t>
            </a:r>
            <a:r>
              <a:rPr lang="fi-FI" dirty="0" err="1"/>
              <a:t>Electrical</a:t>
            </a:r>
            <a:r>
              <a:rPr lang="fi-FI" dirty="0"/>
              <a:t> </a:t>
            </a:r>
            <a:r>
              <a:rPr lang="fi-FI" dirty="0" err="1"/>
              <a:t>Ignition</a:t>
            </a:r>
            <a:r>
              <a:rPr lang="fi-FI" dirty="0"/>
              <a:t> </a:t>
            </a:r>
            <a:r>
              <a:rPr lang="fi-FI" dirty="0" err="1"/>
              <a:t>Sources</a:t>
            </a:r>
            <a:r>
              <a:rPr lang="fi-FI" dirty="0"/>
              <a:t>.</a:t>
            </a:r>
          </a:p>
          <a:p>
            <a:pPr lvl="1"/>
            <a:endParaRPr lang="fi-FI" dirty="0"/>
          </a:p>
        </p:txBody>
      </p:sp>
      <p:sp>
        <p:nvSpPr>
          <p:cNvPr id="5" name="Tekstin paikkamerkki 4">
            <a:extLst>
              <a:ext uri="{FF2B5EF4-FFF2-40B4-BE49-F238E27FC236}">
                <a16:creationId xmlns:a16="http://schemas.microsoft.com/office/drawing/2014/main" id="{D4A4D5B8-843E-7D47-A2E0-F842E3C9FBDA}"/>
              </a:ext>
            </a:extLst>
          </p:cNvPr>
          <p:cNvSpPr>
            <a:spLocks noGrp="1"/>
          </p:cNvSpPr>
          <p:nvPr>
            <p:ph type="body" sz="quarter" idx="14"/>
          </p:nvPr>
        </p:nvSpPr>
        <p:spPr/>
        <p:txBody>
          <a:bodyPr/>
          <a:lstStyle/>
          <a:p>
            <a:endParaRPr lang="fi-FI"/>
          </a:p>
        </p:txBody>
      </p:sp>
    </p:spTree>
    <p:extLst>
      <p:ext uri="{BB962C8B-B14F-4D97-AF65-F5344CB8AC3E}">
        <p14:creationId xmlns:p14="http://schemas.microsoft.com/office/powerpoint/2010/main" val="977390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708B20-8772-5D48-80F6-1DAA8F8E4822}"/>
              </a:ext>
            </a:extLst>
          </p:cNvPr>
          <p:cNvSpPr>
            <a:spLocks noGrp="1"/>
          </p:cNvSpPr>
          <p:nvPr>
            <p:ph type="title"/>
          </p:nvPr>
        </p:nvSpPr>
        <p:spPr/>
        <p:txBody>
          <a:bodyPr>
            <a:normAutofit fontScale="90000"/>
          </a:bodyPr>
          <a:lstStyle/>
          <a:p>
            <a:r>
              <a:rPr lang="fi-FI" dirty="0"/>
              <a:t>Esimerkki: Levin mökkipalo (OTKES)</a:t>
            </a:r>
          </a:p>
        </p:txBody>
      </p:sp>
      <p:sp>
        <p:nvSpPr>
          <p:cNvPr id="3" name="Päivämäärän paikkamerkki 2">
            <a:extLst>
              <a:ext uri="{FF2B5EF4-FFF2-40B4-BE49-F238E27FC236}">
                <a16:creationId xmlns:a16="http://schemas.microsoft.com/office/drawing/2014/main" id="{CFFE5FE7-C7C1-CC48-A2B1-B32B167257C5}"/>
              </a:ext>
            </a:extLst>
          </p:cNvPr>
          <p:cNvSpPr>
            <a:spLocks noGrp="1"/>
          </p:cNvSpPr>
          <p:nvPr>
            <p:ph type="dt" sz="half" idx="10"/>
          </p:nvPr>
        </p:nvSpPr>
        <p:spPr/>
        <p:txBody>
          <a:bodyPr/>
          <a:lstStyle/>
          <a:p>
            <a:fld id="{295ED74B-FBB8-4915-A2E4-DFED24F9BE90}" type="datetime1">
              <a:rPr lang="fi-FI" smtClean="0"/>
              <a:t>3.2.2023</a:t>
            </a:fld>
            <a:endParaRPr lang="en-GB" dirty="0"/>
          </a:p>
        </p:txBody>
      </p:sp>
      <p:sp>
        <p:nvSpPr>
          <p:cNvPr id="5" name="Tekstin paikkamerkki 4">
            <a:extLst>
              <a:ext uri="{FF2B5EF4-FFF2-40B4-BE49-F238E27FC236}">
                <a16:creationId xmlns:a16="http://schemas.microsoft.com/office/drawing/2014/main" id="{BD66EEBD-67D5-5440-BCA2-92940B75123D}"/>
              </a:ext>
            </a:extLst>
          </p:cNvPr>
          <p:cNvSpPr>
            <a:spLocks noGrp="1"/>
          </p:cNvSpPr>
          <p:nvPr>
            <p:ph type="body" sz="quarter" idx="14"/>
          </p:nvPr>
        </p:nvSpPr>
        <p:spPr/>
        <p:txBody>
          <a:bodyPr/>
          <a:lstStyle/>
          <a:p>
            <a:endParaRPr lang="fi-FI"/>
          </a:p>
        </p:txBody>
      </p:sp>
      <p:pic>
        <p:nvPicPr>
          <p:cNvPr id="6" name="Kuva 5">
            <a:extLst>
              <a:ext uri="{FF2B5EF4-FFF2-40B4-BE49-F238E27FC236}">
                <a16:creationId xmlns:a16="http://schemas.microsoft.com/office/drawing/2014/main" id="{AEB9E704-97CE-A24C-96FF-037FC253396E}"/>
              </a:ext>
            </a:extLst>
          </p:cNvPr>
          <p:cNvPicPr>
            <a:picLocks noChangeAspect="1"/>
          </p:cNvPicPr>
          <p:nvPr/>
        </p:nvPicPr>
        <p:blipFill>
          <a:blip r:embed="rId2"/>
          <a:stretch>
            <a:fillRect/>
          </a:stretch>
        </p:blipFill>
        <p:spPr>
          <a:xfrm>
            <a:off x="0" y="1605289"/>
            <a:ext cx="12192000" cy="4280878"/>
          </a:xfrm>
          <a:prstGeom prst="rect">
            <a:avLst/>
          </a:prstGeom>
        </p:spPr>
      </p:pic>
    </p:spTree>
    <p:extLst>
      <p:ext uri="{BB962C8B-B14F-4D97-AF65-F5344CB8AC3E}">
        <p14:creationId xmlns:p14="http://schemas.microsoft.com/office/powerpoint/2010/main" val="473454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7B5C59E-D74B-614D-B684-95DDAE9CEB05}"/>
              </a:ext>
            </a:extLst>
          </p:cNvPr>
          <p:cNvSpPr>
            <a:spLocks noGrp="1"/>
          </p:cNvSpPr>
          <p:nvPr>
            <p:ph type="title"/>
          </p:nvPr>
        </p:nvSpPr>
        <p:spPr/>
        <p:txBody>
          <a:bodyPr/>
          <a:lstStyle/>
          <a:p>
            <a:r>
              <a:rPr lang="fi-FI" dirty="0"/>
              <a:t>Aineisto ja menetelmät</a:t>
            </a:r>
          </a:p>
        </p:txBody>
      </p:sp>
      <p:sp>
        <p:nvSpPr>
          <p:cNvPr id="3" name="Päivämäärän paikkamerkki 2">
            <a:extLst>
              <a:ext uri="{FF2B5EF4-FFF2-40B4-BE49-F238E27FC236}">
                <a16:creationId xmlns:a16="http://schemas.microsoft.com/office/drawing/2014/main" id="{4D42938D-D9F6-354F-9C6A-009A29DFCDC7}"/>
              </a:ext>
            </a:extLst>
          </p:cNvPr>
          <p:cNvSpPr>
            <a:spLocks noGrp="1"/>
          </p:cNvSpPr>
          <p:nvPr>
            <p:ph type="dt" sz="half" idx="10"/>
          </p:nvPr>
        </p:nvSpPr>
        <p:spPr/>
        <p:txBody>
          <a:bodyPr/>
          <a:lstStyle/>
          <a:p>
            <a:fld id="{295ED74B-FBB8-4915-A2E4-DFED24F9BE90}" type="datetime1">
              <a:rPr lang="fi-FI" smtClean="0"/>
              <a:t>3.2.2023</a:t>
            </a:fld>
            <a:endParaRPr lang="en-GB" dirty="0"/>
          </a:p>
        </p:txBody>
      </p:sp>
      <p:sp>
        <p:nvSpPr>
          <p:cNvPr id="4" name="Tekstin paikkamerkki 3">
            <a:extLst>
              <a:ext uri="{FF2B5EF4-FFF2-40B4-BE49-F238E27FC236}">
                <a16:creationId xmlns:a16="http://schemas.microsoft.com/office/drawing/2014/main" id="{65DB0D51-3263-CF46-84AE-AD2C6E1E5216}"/>
              </a:ext>
            </a:extLst>
          </p:cNvPr>
          <p:cNvSpPr>
            <a:spLocks noGrp="1"/>
          </p:cNvSpPr>
          <p:nvPr>
            <p:ph type="body" sz="quarter" idx="13"/>
          </p:nvPr>
        </p:nvSpPr>
        <p:spPr/>
        <p:txBody>
          <a:bodyPr/>
          <a:lstStyle/>
          <a:p>
            <a:r>
              <a:rPr lang="fi-FI" dirty="0"/>
              <a:t>Aineisto koostui litteroiduista asiantuntijahaastatteluista ja Pronto-rekisteristä poimitusta aineistosta</a:t>
            </a:r>
          </a:p>
          <a:p>
            <a:pPr lvl="1"/>
            <a:r>
              <a:rPr lang="fi-FI" dirty="0"/>
              <a:t>Tutkimusta varten haastateltiin puolistrukturoidusti kuutta sähköpaloasiantuntijaa.</a:t>
            </a:r>
          </a:p>
          <a:p>
            <a:pPr lvl="1"/>
            <a:r>
              <a:rPr lang="fi-FI" dirty="0"/>
              <a:t>Aineisto litteroitiin ja analysoitiin aineistolähtöisellä sisällönanalyysillä.</a:t>
            </a:r>
          </a:p>
          <a:p>
            <a:pPr lvl="1"/>
            <a:r>
              <a:rPr lang="fi-FI" dirty="0"/>
              <a:t>Pronto-rekisteristä etsittiin ajoneuvopaloja jotka liittyvät lämmitykseen tai pistorasian käyttöön.</a:t>
            </a:r>
          </a:p>
          <a:p>
            <a:pPr lvl="1"/>
            <a:endParaRPr lang="fi-FI" dirty="0"/>
          </a:p>
        </p:txBody>
      </p:sp>
      <p:sp>
        <p:nvSpPr>
          <p:cNvPr id="5" name="Tekstin paikkamerkki 4">
            <a:extLst>
              <a:ext uri="{FF2B5EF4-FFF2-40B4-BE49-F238E27FC236}">
                <a16:creationId xmlns:a16="http://schemas.microsoft.com/office/drawing/2014/main" id="{98C00850-8F04-B345-809B-5152A41E3190}"/>
              </a:ext>
            </a:extLst>
          </p:cNvPr>
          <p:cNvSpPr>
            <a:spLocks noGrp="1"/>
          </p:cNvSpPr>
          <p:nvPr>
            <p:ph type="body" sz="quarter" idx="14"/>
          </p:nvPr>
        </p:nvSpPr>
        <p:spPr/>
        <p:txBody>
          <a:bodyPr/>
          <a:lstStyle/>
          <a:p>
            <a:endParaRPr lang="fi-FI"/>
          </a:p>
        </p:txBody>
      </p:sp>
    </p:spTree>
    <p:extLst>
      <p:ext uri="{BB962C8B-B14F-4D97-AF65-F5344CB8AC3E}">
        <p14:creationId xmlns:p14="http://schemas.microsoft.com/office/powerpoint/2010/main" val="3170133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D69237-B639-A8F8-B00E-666E2E29B005}"/>
              </a:ext>
            </a:extLst>
          </p:cNvPr>
          <p:cNvSpPr>
            <a:spLocks noGrp="1"/>
          </p:cNvSpPr>
          <p:nvPr>
            <p:ph type="title"/>
          </p:nvPr>
        </p:nvSpPr>
        <p:spPr>
          <a:xfrm>
            <a:off x="745435" y="365125"/>
            <a:ext cx="11446565" cy="1325563"/>
          </a:xfrm>
        </p:spPr>
        <p:txBody>
          <a:bodyPr/>
          <a:lstStyle/>
          <a:p>
            <a:r>
              <a:rPr lang="fi-FI" dirty="0"/>
              <a:t>Lyijyakku vs. litiumioniakku ja paloturvallisuus</a:t>
            </a:r>
          </a:p>
        </p:txBody>
      </p:sp>
      <p:sp>
        <p:nvSpPr>
          <p:cNvPr id="4" name="Sisällön paikkamerkki 3">
            <a:extLst>
              <a:ext uri="{FF2B5EF4-FFF2-40B4-BE49-F238E27FC236}">
                <a16:creationId xmlns:a16="http://schemas.microsoft.com/office/drawing/2014/main" id="{3C625995-E734-5899-740C-890E427BD28E}"/>
              </a:ext>
            </a:extLst>
          </p:cNvPr>
          <p:cNvSpPr>
            <a:spLocks noGrp="1"/>
          </p:cNvSpPr>
          <p:nvPr>
            <p:ph sz="half" idx="1"/>
          </p:nvPr>
        </p:nvSpPr>
        <p:spPr/>
        <p:txBody>
          <a:bodyPr>
            <a:normAutofit fontScale="92500" lnSpcReduction="20000"/>
          </a:bodyPr>
          <a:lstStyle/>
          <a:p>
            <a:pPr marL="0" indent="0">
              <a:buNone/>
            </a:pPr>
            <a:r>
              <a:rPr lang="fi-FI" dirty="0"/>
              <a:t>Lyijyakku / lyijyakusto</a:t>
            </a:r>
          </a:p>
          <a:p>
            <a:r>
              <a:rPr lang="fi-FI" dirty="0"/>
              <a:t>Käytössä varavoimajärjestelmissä edullisen hinnan ja luotettavuuden takia</a:t>
            </a:r>
          </a:p>
          <a:p>
            <a:r>
              <a:rPr lang="fi-FI" dirty="0"/>
              <a:t>pitkälti luontaisesti paloturvallinen</a:t>
            </a:r>
          </a:p>
          <a:p>
            <a:pPr lvl="1"/>
            <a:r>
              <a:rPr lang="fi-FI" dirty="0"/>
              <a:t>vesipohjainen elektrolyytti</a:t>
            </a:r>
          </a:p>
          <a:p>
            <a:pPr lvl="1"/>
            <a:r>
              <a:rPr lang="fi-FI" dirty="0"/>
              <a:t>helppo suunnitella paloa levittämättömäksi</a:t>
            </a:r>
          </a:p>
          <a:p>
            <a:r>
              <a:rPr lang="fi-FI" dirty="0"/>
              <a:t>riskejä</a:t>
            </a:r>
          </a:p>
          <a:p>
            <a:pPr lvl="1"/>
            <a:r>
              <a:rPr lang="fi-FI" dirty="0"/>
              <a:t>puutteellinen ilmanvaihto </a:t>
            </a:r>
            <a:r>
              <a:rPr lang="fi-FI" dirty="0">
                <a:sym typeface="Wingdings" pitchFamily="2" charset="2"/>
              </a:rPr>
              <a:t> vetyräjähdys</a:t>
            </a:r>
            <a:endParaRPr lang="fi-FI" dirty="0"/>
          </a:p>
        </p:txBody>
      </p:sp>
      <p:sp>
        <p:nvSpPr>
          <p:cNvPr id="5" name="Sisällön paikkamerkki 4">
            <a:extLst>
              <a:ext uri="{FF2B5EF4-FFF2-40B4-BE49-F238E27FC236}">
                <a16:creationId xmlns:a16="http://schemas.microsoft.com/office/drawing/2014/main" id="{38AFF57F-069B-97F8-11DC-881A14D5A35A}"/>
              </a:ext>
            </a:extLst>
          </p:cNvPr>
          <p:cNvSpPr>
            <a:spLocks noGrp="1"/>
          </p:cNvSpPr>
          <p:nvPr>
            <p:ph sz="half" idx="2"/>
          </p:nvPr>
        </p:nvSpPr>
        <p:spPr/>
        <p:txBody>
          <a:bodyPr>
            <a:normAutofit fontScale="92500" lnSpcReduction="20000"/>
          </a:bodyPr>
          <a:lstStyle/>
          <a:p>
            <a:pPr marL="0" indent="0">
              <a:buNone/>
            </a:pPr>
            <a:r>
              <a:rPr lang="fi-FI" dirty="0"/>
              <a:t>Litiumioniakku / litiumioniakusto</a:t>
            </a:r>
          </a:p>
          <a:p>
            <a:r>
              <a:rPr lang="fi-FI" dirty="0"/>
              <a:t>Korvannut lyijyakkuja yhä useammassa kohteessa – </a:t>
            </a:r>
          </a:p>
          <a:p>
            <a:r>
              <a:rPr lang="fi-FI" dirty="0"/>
              <a:t>ei tuota vetyä normaalikäytössä</a:t>
            </a:r>
          </a:p>
          <a:p>
            <a:r>
              <a:rPr lang="fi-FI" dirty="0"/>
              <a:t>lämpöryntäysriski vikatilanteessa</a:t>
            </a:r>
          </a:p>
          <a:p>
            <a:pPr lvl="1"/>
            <a:r>
              <a:rPr lang="fi-FI" dirty="0"/>
              <a:t>yksi kenno syttyy ja palo etenee ketjureaktiona</a:t>
            </a:r>
          </a:p>
          <a:p>
            <a:pPr lvl="1"/>
            <a:r>
              <a:rPr lang="fi-FI" dirty="0"/>
              <a:t>on mahdollista suunnitella niin että lämpöryntäys ei leviä, mutta tämä on helppoa laiminlyödä kustannussyistä (kennot lähekkäin)</a:t>
            </a:r>
          </a:p>
          <a:p>
            <a:endParaRPr lang="fi-FI" dirty="0"/>
          </a:p>
        </p:txBody>
      </p:sp>
    </p:spTree>
    <p:extLst>
      <p:ext uri="{BB962C8B-B14F-4D97-AF65-F5344CB8AC3E}">
        <p14:creationId xmlns:p14="http://schemas.microsoft.com/office/powerpoint/2010/main" val="3630380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B94A3087-D16D-704F-AB78-C82BEC0A2A6F}"/>
              </a:ext>
            </a:extLst>
          </p:cNvPr>
          <p:cNvSpPr>
            <a:spLocks noGrp="1"/>
          </p:cNvSpPr>
          <p:nvPr>
            <p:ph type="title"/>
          </p:nvPr>
        </p:nvSpPr>
        <p:spPr/>
        <p:txBody>
          <a:bodyPr/>
          <a:lstStyle/>
          <a:p>
            <a:r>
              <a:rPr lang="fi-FI" dirty="0"/>
              <a:t>Tulokset</a:t>
            </a:r>
          </a:p>
        </p:txBody>
      </p:sp>
      <p:sp>
        <p:nvSpPr>
          <p:cNvPr id="5" name="Päivämäärän paikkamerkki 4">
            <a:extLst>
              <a:ext uri="{FF2B5EF4-FFF2-40B4-BE49-F238E27FC236}">
                <a16:creationId xmlns:a16="http://schemas.microsoft.com/office/drawing/2014/main" id="{96D5F49C-D2E4-4F41-A73A-5B70FEFD8728}"/>
              </a:ext>
            </a:extLst>
          </p:cNvPr>
          <p:cNvSpPr>
            <a:spLocks noGrp="1"/>
          </p:cNvSpPr>
          <p:nvPr>
            <p:ph type="dt" sz="half" idx="10"/>
          </p:nvPr>
        </p:nvSpPr>
        <p:spPr/>
        <p:txBody>
          <a:bodyPr/>
          <a:lstStyle/>
          <a:p>
            <a:fld id="{16FF1547-705E-4695-8A2B-346B7F216BBE}" type="datetime1">
              <a:rPr lang="fi-FI" smtClean="0"/>
              <a:t>3.2.2023</a:t>
            </a:fld>
            <a:endParaRPr lang="en-GB" dirty="0"/>
          </a:p>
        </p:txBody>
      </p:sp>
      <p:sp>
        <p:nvSpPr>
          <p:cNvPr id="8" name="Tekstin paikkamerkki 7">
            <a:extLst>
              <a:ext uri="{FF2B5EF4-FFF2-40B4-BE49-F238E27FC236}">
                <a16:creationId xmlns:a16="http://schemas.microsoft.com/office/drawing/2014/main" id="{38D957D1-D78D-7D4C-B0F1-D49F5F4DB877}"/>
              </a:ext>
            </a:extLst>
          </p:cNvPr>
          <p:cNvSpPr>
            <a:spLocks noGrp="1"/>
          </p:cNvSpPr>
          <p:nvPr>
            <p:ph type="body" sz="quarter" idx="13"/>
          </p:nvPr>
        </p:nvSpPr>
        <p:spPr/>
        <p:txBody>
          <a:bodyPr/>
          <a:lstStyle/>
          <a:p>
            <a:r>
              <a:rPr lang="fi-FI" dirty="0"/>
              <a:t>Haastattelujen perusteella latausturvallisuuteen vaikuttavat asiat voidaan luokitella kolmeen pääluokkaan:</a:t>
            </a:r>
          </a:p>
          <a:p>
            <a:pPr lvl="1"/>
            <a:r>
              <a:rPr lang="fi-FI" dirty="0"/>
              <a:t>latausvirtaan ja lataustapaan liittyvät riskit</a:t>
            </a:r>
          </a:p>
          <a:p>
            <a:pPr lvl="1"/>
            <a:r>
              <a:rPr lang="fi-FI" dirty="0"/>
              <a:t>latauspaikkaan ja rakennustyyppiin liittyvät riskit</a:t>
            </a:r>
          </a:p>
          <a:p>
            <a:pPr lvl="1"/>
            <a:r>
              <a:rPr lang="fi-FI" dirty="0"/>
              <a:t>henkilöriskit.</a:t>
            </a:r>
          </a:p>
          <a:p>
            <a:endParaRPr lang="fi-FI" dirty="0"/>
          </a:p>
        </p:txBody>
      </p:sp>
      <p:sp>
        <p:nvSpPr>
          <p:cNvPr id="9" name="Tekstin paikkamerkki 8">
            <a:extLst>
              <a:ext uri="{FF2B5EF4-FFF2-40B4-BE49-F238E27FC236}">
                <a16:creationId xmlns:a16="http://schemas.microsoft.com/office/drawing/2014/main" id="{F949FC09-88D0-2F46-AC00-E6EC216C033F}"/>
              </a:ext>
            </a:extLst>
          </p:cNvPr>
          <p:cNvSpPr>
            <a:spLocks noGrp="1"/>
          </p:cNvSpPr>
          <p:nvPr>
            <p:ph type="body" sz="quarter" idx="14"/>
          </p:nvPr>
        </p:nvSpPr>
        <p:spPr/>
        <p:txBody>
          <a:bodyPr/>
          <a:lstStyle/>
          <a:p>
            <a:endParaRPr lang="fi-FI"/>
          </a:p>
        </p:txBody>
      </p:sp>
    </p:spTree>
    <p:extLst>
      <p:ext uri="{BB962C8B-B14F-4D97-AF65-F5344CB8AC3E}">
        <p14:creationId xmlns:p14="http://schemas.microsoft.com/office/powerpoint/2010/main" val="2070384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E3AAFA-6B9B-2641-9988-40D90A3E6CF2}"/>
              </a:ext>
            </a:extLst>
          </p:cNvPr>
          <p:cNvSpPr>
            <a:spLocks noGrp="1"/>
          </p:cNvSpPr>
          <p:nvPr>
            <p:ph type="title"/>
          </p:nvPr>
        </p:nvSpPr>
        <p:spPr/>
        <p:txBody>
          <a:bodyPr/>
          <a:lstStyle/>
          <a:p>
            <a:r>
              <a:rPr lang="fi-FI" dirty="0"/>
              <a:t>Lataustapa ja latausvirta</a:t>
            </a:r>
          </a:p>
        </p:txBody>
      </p:sp>
      <p:sp>
        <p:nvSpPr>
          <p:cNvPr id="3" name="Päivämäärän paikkamerkki 2">
            <a:extLst>
              <a:ext uri="{FF2B5EF4-FFF2-40B4-BE49-F238E27FC236}">
                <a16:creationId xmlns:a16="http://schemas.microsoft.com/office/drawing/2014/main" id="{46DAA1CC-9509-A840-BB27-DFC78A72FBC4}"/>
              </a:ext>
            </a:extLst>
          </p:cNvPr>
          <p:cNvSpPr>
            <a:spLocks noGrp="1"/>
          </p:cNvSpPr>
          <p:nvPr>
            <p:ph type="dt" sz="half" idx="10"/>
          </p:nvPr>
        </p:nvSpPr>
        <p:spPr/>
        <p:txBody>
          <a:bodyPr/>
          <a:lstStyle/>
          <a:p>
            <a:fld id="{295ED74B-FBB8-4915-A2E4-DFED24F9BE90}" type="datetime1">
              <a:rPr lang="fi-FI" smtClean="0"/>
              <a:t>3.2.2023</a:t>
            </a:fld>
            <a:endParaRPr lang="en-GB" dirty="0"/>
          </a:p>
        </p:txBody>
      </p:sp>
      <p:sp>
        <p:nvSpPr>
          <p:cNvPr id="4" name="Tekstin paikkamerkki 3">
            <a:extLst>
              <a:ext uri="{FF2B5EF4-FFF2-40B4-BE49-F238E27FC236}">
                <a16:creationId xmlns:a16="http://schemas.microsoft.com/office/drawing/2014/main" id="{273F1E55-F547-4042-9416-627B40ECBCED}"/>
              </a:ext>
            </a:extLst>
          </p:cNvPr>
          <p:cNvSpPr>
            <a:spLocks noGrp="1"/>
          </p:cNvSpPr>
          <p:nvPr>
            <p:ph type="body" sz="quarter" idx="13"/>
          </p:nvPr>
        </p:nvSpPr>
        <p:spPr/>
        <p:txBody>
          <a:bodyPr>
            <a:normAutofit fontScale="92500" lnSpcReduction="20000"/>
          </a:bodyPr>
          <a:lstStyle/>
          <a:p>
            <a:r>
              <a:rPr lang="fi-FI" dirty="0"/>
              <a:t>8 ampeerin virralla (tuotestandardin SFS-EN 62752 mukainen virta sukopistorasiasta ladattaessa) lataaminen käytännössä turvallista.</a:t>
            </a:r>
          </a:p>
          <a:p>
            <a:r>
              <a:rPr lang="fi-FI" dirty="0"/>
              <a:t>Johdinten ja liitosten lämpenemä on verrannollinen virran neliöön </a:t>
            </a:r>
            <a:r>
              <a:rPr lang="fi-FI" dirty="0">
                <a:sym typeface="Wingdings" pitchFamily="2" charset="2"/>
              </a:rPr>
              <a:t> virran kasvaessa riskit kasvavat.</a:t>
            </a:r>
          </a:p>
          <a:p>
            <a:pPr lvl="1"/>
            <a:r>
              <a:rPr lang="fi-FI" dirty="0">
                <a:sym typeface="Wingdings" pitchFamily="2" charset="2"/>
              </a:rPr>
              <a:t>Toistuva lämpeneminen ja jäähtyminen voi löystyttää liitoksia.</a:t>
            </a:r>
          </a:p>
          <a:p>
            <a:r>
              <a:rPr lang="fi-FI" dirty="0"/>
              <a:t>16 ampeeria on selvä paloturvallisuusriski huonokuntoisissa sähköasennuksissa.</a:t>
            </a:r>
          </a:p>
          <a:p>
            <a:r>
              <a:rPr lang="fi-FI" dirty="0"/>
              <a:t>8 ampeerin raja Suomessa perustuu ”ammattilaisten valistuneeseen näppituntumaan” – Tanskassa se on 6 A, Ruotsissa ei ole rajoitusta ollenkaan.</a:t>
            </a:r>
          </a:p>
          <a:p>
            <a:r>
              <a:rPr lang="fi-FI" dirty="0"/>
              <a:t>Voimavirtapistorasia ja kiinteä latauslaite on suunniteltu jatkuvalle suurelle virralle.</a:t>
            </a:r>
          </a:p>
          <a:p>
            <a:pPr lvl="1"/>
            <a:r>
              <a:rPr lang="fi-FI" dirty="0"/>
              <a:t>Kiinteän latauslaitteen tapauksessa on suositeltavaa että asentaja tutkii myös kaapelireitin.</a:t>
            </a:r>
          </a:p>
          <a:p>
            <a:pPr lvl="1"/>
            <a:endParaRPr lang="fi-FI" dirty="0"/>
          </a:p>
        </p:txBody>
      </p:sp>
      <p:sp>
        <p:nvSpPr>
          <p:cNvPr id="5" name="Tekstin paikkamerkki 4">
            <a:extLst>
              <a:ext uri="{FF2B5EF4-FFF2-40B4-BE49-F238E27FC236}">
                <a16:creationId xmlns:a16="http://schemas.microsoft.com/office/drawing/2014/main" id="{61192D1F-A406-D54C-9774-DFD41A67C8A7}"/>
              </a:ext>
            </a:extLst>
          </p:cNvPr>
          <p:cNvSpPr>
            <a:spLocks noGrp="1"/>
          </p:cNvSpPr>
          <p:nvPr>
            <p:ph type="body" sz="quarter" idx="14"/>
          </p:nvPr>
        </p:nvSpPr>
        <p:spPr/>
        <p:txBody>
          <a:bodyPr/>
          <a:lstStyle/>
          <a:p>
            <a:endParaRPr lang="fi-FI"/>
          </a:p>
        </p:txBody>
      </p:sp>
    </p:spTree>
    <p:extLst>
      <p:ext uri="{BB962C8B-B14F-4D97-AF65-F5344CB8AC3E}">
        <p14:creationId xmlns:p14="http://schemas.microsoft.com/office/powerpoint/2010/main" val="2252764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A9C1A8-DF9D-7144-A035-48146E5E3FC8}"/>
              </a:ext>
            </a:extLst>
          </p:cNvPr>
          <p:cNvSpPr>
            <a:spLocks noGrp="1"/>
          </p:cNvSpPr>
          <p:nvPr>
            <p:ph type="title"/>
          </p:nvPr>
        </p:nvSpPr>
        <p:spPr/>
        <p:txBody>
          <a:bodyPr/>
          <a:lstStyle/>
          <a:p>
            <a:r>
              <a:rPr lang="fi-FI" dirty="0"/>
              <a:t>Latauspaikka ja rakennustyyppi</a:t>
            </a:r>
          </a:p>
        </p:txBody>
      </p:sp>
      <p:sp>
        <p:nvSpPr>
          <p:cNvPr id="3" name="Päivämäärän paikkamerkki 2">
            <a:extLst>
              <a:ext uri="{FF2B5EF4-FFF2-40B4-BE49-F238E27FC236}">
                <a16:creationId xmlns:a16="http://schemas.microsoft.com/office/drawing/2014/main" id="{575FDDCE-B3CE-9544-B132-0E3D078DE155}"/>
              </a:ext>
            </a:extLst>
          </p:cNvPr>
          <p:cNvSpPr>
            <a:spLocks noGrp="1"/>
          </p:cNvSpPr>
          <p:nvPr>
            <p:ph type="dt" sz="half" idx="10"/>
          </p:nvPr>
        </p:nvSpPr>
        <p:spPr/>
        <p:txBody>
          <a:bodyPr/>
          <a:lstStyle/>
          <a:p>
            <a:fld id="{295ED74B-FBB8-4915-A2E4-DFED24F9BE90}" type="datetime1">
              <a:rPr lang="fi-FI" smtClean="0"/>
              <a:t>3.2.2023</a:t>
            </a:fld>
            <a:endParaRPr lang="en-GB" dirty="0"/>
          </a:p>
        </p:txBody>
      </p:sp>
      <p:sp>
        <p:nvSpPr>
          <p:cNvPr id="4" name="Tekstin paikkamerkki 3">
            <a:extLst>
              <a:ext uri="{FF2B5EF4-FFF2-40B4-BE49-F238E27FC236}">
                <a16:creationId xmlns:a16="http://schemas.microsoft.com/office/drawing/2014/main" id="{61F6EB77-F62C-C34A-BB73-A56CCB10345D}"/>
              </a:ext>
            </a:extLst>
          </p:cNvPr>
          <p:cNvSpPr>
            <a:spLocks noGrp="1"/>
          </p:cNvSpPr>
          <p:nvPr>
            <p:ph type="body" sz="quarter" idx="13"/>
          </p:nvPr>
        </p:nvSpPr>
        <p:spPr/>
        <p:txBody>
          <a:bodyPr>
            <a:normAutofit fontScale="92500" lnSpcReduction="10000"/>
          </a:bodyPr>
          <a:lstStyle/>
          <a:p>
            <a:r>
              <a:rPr lang="fi-FI" dirty="0"/>
              <a:t>Piharasiasta (”lämmitystolppa”) lataaminen turvallista</a:t>
            </a:r>
          </a:p>
          <a:p>
            <a:pPr lvl="1"/>
            <a:r>
              <a:rPr lang="fi-FI" dirty="0"/>
              <a:t>Suunniteltu ja testattu jakokeskusstandardin mukaan – vaikeasti syttyvät materiaalit, vain vähän palokuormaa.</a:t>
            </a:r>
          </a:p>
          <a:p>
            <a:pPr lvl="1"/>
            <a:r>
              <a:rPr lang="fi-FI" dirty="0"/>
              <a:t>Jos jotain rasiassa syttyisi, palo ei todennäköisesti leviä mihinkään.</a:t>
            </a:r>
          </a:p>
          <a:p>
            <a:r>
              <a:rPr lang="fi-FI" dirty="0"/>
              <a:t>Taloyhtiöiden sähkökalusteet ovat ammattimaisen kunnossapidon piirissä – omakotitaloissa ammattimainen kunnossapito on ”harvinainen poikkeus”.</a:t>
            </a:r>
          </a:p>
          <a:p>
            <a:pPr lvl="1"/>
            <a:r>
              <a:rPr lang="fi-FI" dirty="0"/>
              <a:t>Keskusten ruuviliitokset löystyvät, pitäisi kiristää 10-20 vuoden välein, ei toteudu omakotitaloissa.</a:t>
            </a:r>
          </a:p>
          <a:p>
            <a:r>
              <a:rPr lang="fi-FI" dirty="0"/>
              <a:t>Ääripään esimerkki: vanhat ja/tai omatekoiset sähköasennukset, puinen talo, netistä tilattu 16 A </a:t>
            </a:r>
            <a:r>
              <a:rPr lang="fi-FI" dirty="0" err="1"/>
              <a:t>sukolatausjohto</a:t>
            </a:r>
            <a:r>
              <a:rPr lang="fi-FI" dirty="0"/>
              <a:t> ilman lämpötila-anturia, asukkaat nukkumassa, ei palovaroittimia.</a:t>
            </a:r>
          </a:p>
          <a:p>
            <a:pPr lvl="1"/>
            <a:r>
              <a:rPr lang="fi-FI" dirty="0"/>
              <a:t>Tai vanha rivitalo, jossa vintillä ei palokatkoja, viritelmä ikkunan kautta.</a:t>
            </a:r>
          </a:p>
          <a:p>
            <a:endParaRPr lang="fi-FI" dirty="0"/>
          </a:p>
        </p:txBody>
      </p:sp>
      <p:sp>
        <p:nvSpPr>
          <p:cNvPr id="5" name="Tekstin paikkamerkki 4">
            <a:extLst>
              <a:ext uri="{FF2B5EF4-FFF2-40B4-BE49-F238E27FC236}">
                <a16:creationId xmlns:a16="http://schemas.microsoft.com/office/drawing/2014/main" id="{DB6E8BB1-BB87-BE49-9820-32FF33468FD9}"/>
              </a:ext>
            </a:extLst>
          </p:cNvPr>
          <p:cNvSpPr>
            <a:spLocks noGrp="1"/>
          </p:cNvSpPr>
          <p:nvPr>
            <p:ph type="body" sz="quarter" idx="14"/>
          </p:nvPr>
        </p:nvSpPr>
        <p:spPr/>
        <p:txBody>
          <a:bodyPr/>
          <a:lstStyle/>
          <a:p>
            <a:endParaRPr lang="fi-FI"/>
          </a:p>
        </p:txBody>
      </p:sp>
    </p:spTree>
    <p:extLst>
      <p:ext uri="{BB962C8B-B14F-4D97-AF65-F5344CB8AC3E}">
        <p14:creationId xmlns:p14="http://schemas.microsoft.com/office/powerpoint/2010/main" val="30441749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EC7E21-B8D6-F248-ACF5-F72E9999870B}"/>
              </a:ext>
            </a:extLst>
          </p:cNvPr>
          <p:cNvSpPr>
            <a:spLocks noGrp="1"/>
          </p:cNvSpPr>
          <p:nvPr>
            <p:ph type="title"/>
          </p:nvPr>
        </p:nvSpPr>
        <p:spPr/>
        <p:txBody>
          <a:bodyPr/>
          <a:lstStyle/>
          <a:p>
            <a:r>
              <a:rPr lang="fi-FI" dirty="0"/>
              <a:t>Henkilöriskit</a:t>
            </a:r>
          </a:p>
        </p:txBody>
      </p:sp>
      <p:sp>
        <p:nvSpPr>
          <p:cNvPr id="3" name="Päivämäärän paikkamerkki 2">
            <a:extLst>
              <a:ext uri="{FF2B5EF4-FFF2-40B4-BE49-F238E27FC236}">
                <a16:creationId xmlns:a16="http://schemas.microsoft.com/office/drawing/2014/main" id="{C15296A6-8244-1C46-A49B-B98DA58F20F0}"/>
              </a:ext>
            </a:extLst>
          </p:cNvPr>
          <p:cNvSpPr>
            <a:spLocks noGrp="1"/>
          </p:cNvSpPr>
          <p:nvPr>
            <p:ph type="dt" sz="half" idx="10"/>
          </p:nvPr>
        </p:nvSpPr>
        <p:spPr/>
        <p:txBody>
          <a:bodyPr/>
          <a:lstStyle/>
          <a:p>
            <a:fld id="{295ED74B-FBB8-4915-A2E4-DFED24F9BE90}" type="datetime1">
              <a:rPr lang="fi-FI" smtClean="0"/>
              <a:t>3.2.2023</a:t>
            </a:fld>
            <a:endParaRPr lang="en-GB" dirty="0"/>
          </a:p>
        </p:txBody>
      </p:sp>
      <p:sp>
        <p:nvSpPr>
          <p:cNvPr id="4" name="Tekstin paikkamerkki 3">
            <a:extLst>
              <a:ext uri="{FF2B5EF4-FFF2-40B4-BE49-F238E27FC236}">
                <a16:creationId xmlns:a16="http://schemas.microsoft.com/office/drawing/2014/main" id="{6A129A24-A36C-3F46-B5EE-636D0C20F647}"/>
              </a:ext>
            </a:extLst>
          </p:cNvPr>
          <p:cNvSpPr>
            <a:spLocks noGrp="1"/>
          </p:cNvSpPr>
          <p:nvPr>
            <p:ph type="body" sz="quarter" idx="13"/>
          </p:nvPr>
        </p:nvSpPr>
        <p:spPr/>
        <p:txBody>
          <a:bodyPr>
            <a:normAutofit fontScale="92500" lnSpcReduction="10000"/>
          </a:bodyPr>
          <a:lstStyle/>
          <a:p>
            <a:r>
              <a:rPr lang="fi-FI" dirty="0"/>
              <a:t>Riskinä omat viritelmät ja ajatus siitä, että sähköasennukset ovat huoltovapaita, mitä ne eivät ole.</a:t>
            </a:r>
          </a:p>
          <a:p>
            <a:r>
              <a:rPr lang="fi-FI" dirty="0"/>
              <a:t>Käyttäjiä pitää valistaa, mutta käyttäjien varaan ei pidä laskea liikaa.</a:t>
            </a:r>
          </a:p>
          <a:p>
            <a:pPr lvl="1"/>
            <a:r>
              <a:rPr lang="fi-FI" dirty="0"/>
              <a:t>Jos maallikolla on pistotulppa, hän olettaa että sen voi laittaa pistorasiaan.</a:t>
            </a:r>
          </a:p>
          <a:p>
            <a:pPr lvl="1"/>
            <a:r>
              <a:rPr lang="fi-FI" dirty="0"/>
              <a:t>”Tarkkaile pistotulpan lämpenemistä kädellä kokeilemalla” on hyvä ohje, mutta jos palovaroittimien kunnossapito on haastava tehtävä, kuinka moni muistaa tämän?</a:t>
            </a:r>
          </a:p>
          <a:p>
            <a:r>
              <a:rPr lang="fi-FI" dirty="0"/>
              <a:t>Teollisuuspistorasian hyvä puoli on, että niihin ei saa kiinni kellokytkimiä tai vastaavia viritelmiä.</a:t>
            </a:r>
          </a:p>
          <a:p>
            <a:r>
              <a:rPr lang="fi-FI" dirty="0"/>
              <a:t>Jos taloyhtiössä kielletään lataaminen lämmitystolpasta, se voi johtaa omiin viritelmiin (jatkojohto ikkunan kautta ja auto talon viereen)</a:t>
            </a:r>
          </a:p>
          <a:p>
            <a:endParaRPr lang="fi-FI" dirty="0"/>
          </a:p>
          <a:p>
            <a:endParaRPr lang="fi-FI" dirty="0"/>
          </a:p>
        </p:txBody>
      </p:sp>
      <p:sp>
        <p:nvSpPr>
          <p:cNvPr id="5" name="Tekstin paikkamerkki 4">
            <a:extLst>
              <a:ext uri="{FF2B5EF4-FFF2-40B4-BE49-F238E27FC236}">
                <a16:creationId xmlns:a16="http://schemas.microsoft.com/office/drawing/2014/main" id="{BD795E19-7294-B244-B64D-293F2A3C6F98}"/>
              </a:ext>
            </a:extLst>
          </p:cNvPr>
          <p:cNvSpPr>
            <a:spLocks noGrp="1"/>
          </p:cNvSpPr>
          <p:nvPr>
            <p:ph type="body" sz="quarter" idx="14"/>
          </p:nvPr>
        </p:nvSpPr>
        <p:spPr/>
        <p:txBody>
          <a:bodyPr/>
          <a:lstStyle/>
          <a:p>
            <a:endParaRPr lang="fi-FI"/>
          </a:p>
        </p:txBody>
      </p:sp>
    </p:spTree>
    <p:extLst>
      <p:ext uri="{BB962C8B-B14F-4D97-AF65-F5344CB8AC3E}">
        <p14:creationId xmlns:p14="http://schemas.microsoft.com/office/powerpoint/2010/main" val="3621626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1EEF7A-EBD6-1D48-B4AD-7C07D555D367}"/>
              </a:ext>
            </a:extLst>
          </p:cNvPr>
          <p:cNvSpPr>
            <a:spLocks noGrp="1"/>
          </p:cNvSpPr>
          <p:nvPr>
            <p:ph type="title"/>
          </p:nvPr>
        </p:nvSpPr>
        <p:spPr/>
        <p:txBody>
          <a:bodyPr/>
          <a:lstStyle/>
          <a:p>
            <a:r>
              <a:rPr lang="fi-FI" dirty="0"/>
              <a:t>Poiminta haastatteluista</a:t>
            </a:r>
          </a:p>
        </p:txBody>
      </p:sp>
      <p:sp>
        <p:nvSpPr>
          <p:cNvPr id="3" name="Päivämäärän paikkamerkki 2">
            <a:extLst>
              <a:ext uri="{FF2B5EF4-FFF2-40B4-BE49-F238E27FC236}">
                <a16:creationId xmlns:a16="http://schemas.microsoft.com/office/drawing/2014/main" id="{1C14A93D-4D81-2B49-87CD-829FD930D20B}"/>
              </a:ext>
            </a:extLst>
          </p:cNvPr>
          <p:cNvSpPr>
            <a:spLocks noGrp="1"/>
          </p:cNvSpPr>
          <p:nvPr>
            <p:ph type="dt" sz="half" idx="10"/>
          </p:nvPr>
        </p:nvSpPr>
        <p:spPr/>
        <p:txBody>
          <a:bodyPr/>
          <a:lstStyle/>
          <a:p>
            <a:fld id="{295ED74B-FBB8-4915-A2E4-DFED24F9BE90}" type="datetime1">
              <a:rPr lang="fi-FI" smtClean="0"/>
              <a:t>3.2.2023</a:t>
            </a:fld>
            <a:endParaRPr lang="en-GB" dirty="0"/>
          </a:p>
        </p:txBody>
      </p:sp>
      <p:sp>
        <p:nvSpPr>
          <p:cNvPr id="4" name="Tekstin paikkamerkki 3">
            <a:extLst>
              <a:ext uri="{FF2B5EF4-FFF2-40B4-BE49-F238E27FC236}">
                <a16:creationId xmlns:a16="http://schemas.microsoft.com/office/drawing/2014/main" id="{BB369C93-8403-AA47-827F-026ADC67B81B}"/>
              </a:ext>
            </a:extLst>
          </p:cNvPr>
          <p:cNvSpPr>
            <a:spLocks noGrp="1"/>
          </p:cNvSpPr>
          <p:nvPr>
            <p:ph type="body" sz="quarter" idx="13"/>
          </p:nvPr>
        </p:nvSpPr>
        <p:spPr/>
        <p:txBody>
          <a:bodyPr>
            <a:normAutofit lnSpcReduction="10000"/>
          </a:bodyPr>
          <a:lstStyle/>
          <a:p>
            <a:pPr marL="0" indent="0">
              <a:buNone/>
            </a:pPr>
            <a:r>
              <a:rPr lang="fi-FI" i="1" dirty="0"/>
              <a:t>On </a:t>
            </a:r>
            <a:r>
              <a:rPr lang="fi-FI" i="1" dirty="0" err="1"/>
              <a:t>rivitalokiinteistöyhtio</a:t>
            </a:r>
            <a:r>
              <a:rPr lang="fi-FI" i="1" dirty="0"/>
              <a:t>̈ ja </a:t>
            </a:r>
            <a:r>
              <a:rPr lang="fi-FI" i="1" dirty="0" err="1"/>
              <a:t>siella</a:t>
            </a:r>
            <a:r>
              <a:rPr lang="fi-FI" i="1" dirty="0"/>
              <a:t>̈ kielletään parkkipaikalla tolpasta lataaminen, niin Koistisen Pertti ajaa siihen ulko-oven eteen sen ladattavan </a:t>
            </a:r>
            <a:r>
              <a:rPr lang="fi-FI" i="1" dirty="0" err="1"/>
              <a:t>sähköautonsa</a:t>
            </a:r>
            <a:r>
              <a:rPr lang="fi-FI" i="1" dirty="0"/>
              <a:t> ja </a:t>
            </a:r>
            <a:r>
              <a:rPr lang="fi-FI" i="1" dirty="0" err="1"/>
              <a:t>vetäa</a:t>
            </a:r>
            <a:r>
              <a:rPr lang="fi-FI" i="1" dirty="0"/>
              <a:t>̈ </a:t>
            </a:r>
            <a:r>
              <a:rPr lang="fi-FI" i="1" dirty="0" err="1"/>
              <a:t>sielta</a:t>
            </a:r>
            <a:r>
              <a:rPr lang="fi-FI" i="1" dirty="0"/>
              <a:t>̈ </a:t>
            </a:r>
            <a:r>
              <a:rPr lang="fi-FI" i="1" dirty="0" err="1"/>
              <a:t>eteisesta</a:t>
            </a:r>
            <a:r>
              <a:rPr lang="fi-FI" i="1" dirty="0"/>
              <a:t>̈ sen piuhan siihen autoon, jolloin se totta kai kulutus tulee </a:t>
            </a:r>
            <a:r>
              <a:rPr lang="fi-FI" i="1" dirty="0" err="1"/>
              <a:t>hänen</a:t>
            </a:r>
            <a:r>
              <a:rPr lang="fi-FI" i="1" dirty="0"/>
              <a:t> mittarinsa kautta joka on oikein kaikille muille osakkaille, </a:t>
            </a:r>
            <a:r>
              <a:rPr lang="fi-FI" i="1" dirty="0" err="1"/>
              <a:t>mut</a:t>
            </a:r>
            <a:r>
              <a:rPr lang="fi-FI" i="1" dirty="0"/>
              <a:t> se et se </a:t>
            </a:r>
            <a:r>
              <a:rPr lang="fi-FI" i="1" dirty="0" err="1"/>
              <a:t>tehdään</a:t>
            </a:r>
            <a:r>
              <a:rPr lang="fi-FI" i="1" dirty="0"/>
              <a:t> jatkojohdolla </a:t>
            </a:r>
            <a:r>
              <a:rPr lang="fi-FI" i="1" dirty="0" err="1"/>
              <a:t>sisälta</a:t>
            </a:r>
            <a:r>
              <a:rPr lang="fi-FI" i="1" dirty="0"/>
              <a:t>̈ ja autokin on </a:t>
            </a:r>
            <a:r>
              <a:rPr lang="fi-FI" i="1" dirty="0" err="1"/>
              <a:t>viela</a:t>
            </a:r>
            <a:r>
              <a:rPr lang="fi-FI" i="1" dirty="0"/>
              <a:t>̈ asunnossa kiinni, niin se johtaa </a:t>
            </a:r>
            <a:r>
              <a:rPr lang="fi-FI" i="1" dirty="0" err="1"/>
              <a:t>tämmöseen</a:t>
            </a:r>
            <a:r>
              <a:rPr lang="fi-FI" i="1" dirty="0"/>
              <a:t> se kielto </a:t>
            </a:r>
            <a:r>
              <a:rPr lang="fi-FI" i="1" dirty="0" err="1"/>
              <a:t>siella</a:t>
            </a:r>
            <a:r>
              <a:rPr lang="fi-FI" i="1" dirty="0"/>
              <a:t>̈ parkkipaikalla lataamisesta. – – Jos mä </a:t>
            </a:r>
            <a:r>
              <a:rPr lang="fi-FI" i="1" dirty="0" err="1"/>
              <a:t>lisään</a:t>
            </a:r>
            <a:r>
              <a:rPr lang="fi-FI" i="1" dirty="0"/>
              <a:t> </a:t>
            </a:r>
            <a:r>
              <a:rPr lang="fi-FI" i="1" dirty="0" err="1"/>
              <a:t>täta</a:t>
            </a:r>
            <a:r>
              <a:rPr lang="fi-FI" i="1" dirty="0"/>
              <a:t>̈ tuskaa, niin </a:t>
            </a:r>
            <a:r>
              <a:rPr lang="fi-FI" i="1" dirty="0" err="1"/>
              <a:t>meilla</a:t>
            </a:r>
            <a:r>
              <a:rPr lang="fi-FI" i="1" dirty="0"/>
              <a:t>̈ on </a:t>
            </a:r>
            <a:r>
              <a:rPr lang="fi-FI" i="1" dirty="0" err="1"/>
              <a:t>semmosia</a:t>
            </a:r>
            <a:r>
              <a:rPr lang="fi-FI" i="1" dirty="0"/>
              <a:t> 70-80 -luvulla rakennettuja rivitaloja, </a:t>
            </a:r>
            <a:r>
              <a:rPr lang="fi-FI" i="1" dirty="0" err="1"/>
              <a:t>mista</a:t>
            </a:r>
            <a:r>
              <a:rPr lang="fi-FI" i="1" dirty="0"/>
              <a:t>̈ puuttuu palokatkot </a:t>
            </a:r>
            <a:r>
              <a:rPr lang="fi-FI" i="1" dirty="0" err="1"/>
              <a:t>vintilta</a:t>
            </a:r>
            <a:r>
              <a:rPr lang="fi-FI" i="1" dirty="0"/>
              <a:t>̈. Ne on </a:t>
            </a:r>
            <a:r>
              <a:rPr lang="fi-FI" i="1" dirty="0" err="1"/>
              <a:t>määräysten</a:t>
            </a:r>
            <a:r>
              <a:rPr lang="fi-FI" i="1" dirty="0"/>
              <a:t> mukaan silloin rakennettu, </a:t>
            </a:r>
            <a:r>
              <a:rPr lang="fi-FI" i="1" dirty="0" err="1"/>
              <a:t>mut</a:t>
            </a:r>
            <a:r>
              <a:rPr lang="fi-FI" i="1" dirty="0"/>
              <a:t> se kun </a:t>
            </a:r>
            <a:r>
              <a:rPr lang="fi-FI" i="1" dirty="0" err="1"/>
              <a:t>lähtee</a:t>
            </a:r>
            <a:r>
              <a:rPr lang="fi-FI" i="1" dirty="0"/>
              <a:t> niin se menee </a:t>
            </a:r>
            <a:r>
              <a:rPr lang="fi-FI" i="1" dirty="0" err="1"/>
              <a:t>sit</a:t>
            </a:r>
            <a:r>
              <a:rPr lang="fi-FI" i="1" dirty="0"/>
              <a:t> koko talo kerralla, niin </a:t>
            </a:r>
            <a:r>
              <a:rPr lang="fi-FI" i="1" dirty="0" err="1"/>
              <a:t>kylla</a:t>
            </a:r>
            <a:r>
              <a:rPr lang="fi-FI" i="1" dirty="0"/>
              <a:t>̈... Se parkkipaikka ei </a:t>
            </a:r>
            <a:r>
              <a:rPr lang="fi-FI" i="1" dirty="0" err="1"/>
              <a:t>oo</a:t>
            </a:r>
            <a:r>
              <a:rPr lang="fi-FI" i="1" dirty="0"/>
              <a:t> ollenkaan huono paikka ladata </a:t>
            </a:r>
            <a:r>
              <a:rPr lang="fi-FI" i="1" dirty="0" err="1"/>
              <a:t>autoo</a:t>
            </a:r>
            <a:r>
              <a:rPr lang="fi-FI" i="1" dirty="0"/>
              <a:t>. </a:t>
            </a:r>
            <a:endParaRPr lang="fi-FI" dirty="0"/>
          </a:p>
          <a:p>
            <a:pPr marL="0" indent="0">
              <a:buNone/>
            </a:pPr>
            <a:endParaRPr lang="fi-FI" dirty="0"/>
          </a:p>
        </p:txBody>
      </p:sp>
      <p:sp>
        <p:nvSpPr>
          <p:cNvPr id="5" name="Tekstin paikkamerkki 4">
            <a:extLst>
              <a:ext uri="{FF2B5EF4-FFF2-40B4-BE49-F238E27FC236}">
                <a16:creationId xmlns:a16="http://schemas.microsoft.com/office/drawing/2014/main" id="{40E2EFC9-701C-A943-8B59-0CA90D9DC3FE}"/>
              </a:ext>
            </a:extLst>
          </p:cNvPr>
          <p:cNvSpPr>
            <a:spLocks noGrp="1"/>
          </p:cNvSpPr>
          <p:nvPr>
            <p:ph type="body" sz="quarter" idx="14"/>
          </p:nvPr>
        </p:nvSpPr>
        <p:spPr/>
        <p:txBody>
          <a:bodyPr/>
          <a:lstStyle/>
          <a:p>
            <a:endParaRPr lang="fi-FI"/>
          </a:p>
        </p:txBody>
      </p:sp>
    </p:spTree>
    <p:extLst>
      <p:ext uri="{BB962C8B-B14F-4D97-AF65-F5344CB8AC3E}">
        <p14:creationId xmlns:p14="http://schemas.microsoft.com/office/powerpoint/2010/main" val="27742085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8B2640-E640-C145-824C-DCE96F8E7A6A}"/>
              </a:ext>
            </a:extLst>
          </p:cNvPr>
          <p:cNvSpPr>
            <a:spLocks noGrp="1"/>
          </p:cNvSpPr>
          <p:nvPr>
            <p:ph type="title"/>
          </p:nvPr>
        </p:nvSpPr>
        <p:spPr/>
        <p:txBody>
          <a:bodyPr>
            <a:normAutofit fontScale="90000"/>
          </a:bodyPr>
          <a:lstStyle/>
          <a:p>
            <a:r>
              <a:rPr lang="fi-FI" dirty="0"/>
              <a:t>Kokonaispaloturvallisuus voi heiketä hieman</a:t>
            </a:r>
          </a:p>
        </p:txBody>
      </p:sp>
      <p:sp>
        <p:nvSpPr>
          <p:cNvPr id="3" name="Päivämäärän paikkamerkki 2">
            <a:extLst>
              <a:ext uri="{FF2B5EF4-FFF2-40B4-BE49-F238E27FC236}">
                <a16:creationId xmlns:a16="http://schemas.microsoft.com/office/drawing/2014/main" id="{C032226A-8EA9-6845-B61D-12CB7128552D}"/>
              </a:ext>
            </a:extLst>
          </p:cNvPr>
          <p:cNvSpPr>
            <a:spLocks noGrp="1"/>
          </p:cNvSpPr>
          <p:nvPr>
            <p:ph type="dt" sz="half" idx="10"/>
          </p:nvPr>
        </p:nvSpPr>
        <p:spPr/>
        <p:txBody>
          <a:bodyPr/>
          <a:lstStyle/>
          <a:p>
            <a:fld id="{295ED74B-FBB8-4915-A2E4-DFED24F9BE90}" type="datetime1">
              <a:rPr lang="fi-FI" smtClean="0"/>
              <a:t>3.2.2023</a:t>
            </a:fld>
            <a:endParaRPr lang="en-GB" dirty="0"/>
          </a:p>
        </p:txBody>
      </p:sp>
      <p:sp>
        <p:nvSpPr>
          <p:cNvPr id="5" name="Tekstin paikkamerkki 4">
            <a:extLst>
              <a:ext uri="{FF2B5EF4-FFF2-40B4-BE49-F238E27FC236}">
                <a16:creationId xmlns:a16="http://schemas.microsoft.com/office/drawing/2014/main" id="{961E991C-174F-EA4B-964A-1C496DE56BA9}"/>
              </a:ext>
            </a:extLst>
          </p:cNvPr>
          <p:cNvSpPr>
            <a:spLocks noGrp="1"/>
          </p:cNvSpPr>
          <p:nvPr>
            <p:ph type="body" sz="quarter" idx="14"/>
          </p:nvPr>
        </p:nvSpPr>
        <p:spPr/>
        <p:txBody>
          <a:bodyPr/>
          <a:lstStyle/>
          <a:p>
            <a:endParaRPr lang="fi-FI"/>
          </a:p>
        </p:txBody>
      </p:sp>
      <p:pic>
        <p:nvPicPr>
          <p:cNvPr id="6" name="Kuva 5">
            <a:extLst>
              <a:ext uri="{FF2B5EF4-FFF2-40B4-BE49-F238E27FC236}">
                <a16:creationId xmlns:a16="http://schemas.microsoft.com/office/drawing/2014/main" id="{DBA198C3-D0E2-2346-9113-A2DD1BCA2423}"/>
              </a:ext>
            </a:extLst>
          </p:cNvPr>
          <p:cNvPicPr>
            <a:picLocks noChangeAspect="1"/>
          </p:cNvPicPr>
          <p:nvPr/>
        </p:nvPicPr>
        <p:blipFill>
          <a:blip r:embed="rId2"/>
          <a:stretch>
            <a:fillRect/>
          </a:stretch>
        </p:blipFill>
        <p:spPr>
          <a:xfrm>
            <a:off x="0" y="1537354"/>
            <a:ext cx="12192000" cy="3783291"/>
          </a:xfrm>
          <a:prstGeom prst="rect">
            <a:avLst/>
          </a:prstGeom>
        </p:spPr>
      </p:pic>
    </p:spTree>
    <p:extLst>
      <p:ext uri="{BB962C8B-B14F-4D97-AF65-F5344CB8AC3E}">
        <p14:creationId xmlns:p14="http://schemas.microsoft.com/office/powerpoint/2010/main" val="4036628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6DB5310-33E3-4A4C-A625-32B58417B815}"/>
              </a:ext>
            </a:extLst>
          </p:cNvPr>
          <p:cNvSpPr>
            <a:spLocks noGrp="1"/>
          </p:cNvSpPr>
          <p:nvPr>
            <p:ph type="title"/>
          </p:nvPr>
        </p:nvSpPr>
        <p:spPr/>
        <p:txBody>
          <a:bodyPr/>
          <a:lstStyle/>
          <a:p>
            <a:r>
              <a:rPr lang="fi-FI" dirty="0"/>
              <a:t>Tapaukset </a:t>
            </a:r>
            <a:r>
              <a:rPr lang="fi-FI" dirty="0" err="1"/>
              <a:t>Prontossa</a:t>
            </a:r>
            <a:endParaRPr lang="fi-FI" dirty="0"/>
          </a:p>
        </p:txBody>
      </p:sp>
      <p:sp>
        <p:nvSpPr>
          <p:cNvPr id="3" name="Päivämäärän paikkamerkki 2">
            <a:extLst>
              <a:ext uri="{FF2B5EF4-FFF2-40B4-BE49-F238E27FC236}">
                <a16:creationId xmlns:a16="http://schemas.microsoft.com/office/drawing/2014/main" id="{036AFC7E-9B66-7046-8641-1860D0EA755B}"/>
              </a:ext>
            </a:extLst>
          </p:cNvPr>
          <p:cNvSpPr>
            <a:spLocks noGrp="1"/>
          </p:cNvSpPr>
          <p:nvPr>
            <p:ph type="dt" sz="half" idx="10"/>
          </p:nvPr>
        </p:nvSpPr>
        <p:spPr/>
        <p:txBody>
          <a:bodyPr/>
          <a:lstStyle/>
          <a:p>
            <a:fld id="{295ED74B-FBB8-4915-A2E4-DFED24F9BE90}" type="datetime1">
              <a:rPr lang="fi-FI" smtClean="0"/>
              <a:t>3.2.2023</a:t>
            </a:fld>
            <a:endParaRPr lang="en-GB" dirty="0"/>
          </a:p>
        </p:txBody>
      </p:sp>
      <p:sp>
        <p:nvSpPr>
          <p:cNvPr id="4" name="Tekstin paikkamerkki 3">
            <a:extLst>
              <a:ext uri="{FF2B5EF4-FFF2-40B4-BE49-F238E27FC236}">
                <a16:creationId xmlns:a16="http://schemas.microsoft.com/office/drawing/2014/main" id="{EE388080-64ED-B94F-AC27-4370F6E225EA}"/>
              </a:ext>
            </a:extLst>
          </p:cNvPr>
          <p:cNvSpPr>
            <a:spLocks noGrp="1"/>
          </p:cNvSpPr>
          <p:nvPr>
            <p:ph type="body" sz="quarter" idx="13"/>
          </p:nvPr>
        </p:nvSpPr>
        <p:spPr/>
        <p:txBody>
          <a:bodyPr>
            <a:normAutofit fontScale="92500" lnSpcReduction="10000"/>
          </a:bodyPr>
          <a:lstStyle/>
          <a:p>
            <a:r>
              <a:rPr lang="fi-FI" dirty="0" err="1"/>
              <a:t>Prontosta</a:t>
            </a:r>
            <a:r>
              <a:rPr lang="fi-FI" dirty="0"/>
              <a:t> etsittiin</a:t>
            </a:r>
          </a:p>
          <a:p>
            <a:pPr lvl="1"/>
            <a:r>
              <a:rPr lang="fi-FI" dirty="0"/>
              <a:t>liikennevälinepaloja joissa arvioksi tulipalon syystä on kirjattu </a:t>
            </a:r>
            <a:r>
              <a:rPr lang="fi-FI" i="1" dirty="0"/>
              <a:t>sähköpistorasia tai –painike</a:t>
            </a:r>
          </a:p>
          <a:p>
            <a:pPr lvl="1"/>
            <a:r>
              <a:rPr lang="fi-FI" dirty="0"/>
              <a:t>liikennevälinepaloja vapaasanahaulla (</a:t>
            </a:r>
            <a:r>
              <a:rPr lang="fi-FI" i="1" dirty="0" err="1"/>
              <a:t>lämmitystolp</a:t>
            </a:r>
            <a:r>
              <a:rPr lang="fi-FI" dirty="0"/>
              <a:t>, </a:t>
            </a:r>
            <a:r>
              <a:rPr lang="fi-FI" i="1" dirty="0"/>
              <a:t>pistorasia</a:t>
            </a:r>
            <a:r>
              <a:rPr lang="fi-FI" dirty="0"/>
              <a:t>)</a:t>
            </a:r>
          </a:p>
          <a:p>
            <a:r>
              <a:rPr lang="fi-FI" dirty="0"/>
              <a:t>Vuosina 2015–2019 ei tapauksia, jossa auton lämmitykseen liittyvä tulipalo olisi syttynyt pistorasiasta</a:t>
            </a:r>
          </a:p>
          <a:p>
            <a:pPr lvl="1"/>
            <a:r>
              <a:rPr lang="fi-FI" dirty="0"/>
              <a:t>Tyypillisesti auton keulasta tai moottoritilasta</a:t>
            </a:r>
          </a:p>
          <a:p>
            <a:pPr lvl="1"/>
            <a:r>
              <a:rPr lang="fi-FI" dirty="0"/>
              <a:t>Osassa tapauksia korostuu varomaton menettely (itse tehdyt jatkojohdot ilman suojamaata, auto polttanut sulaketta mutta silti lämmitetty jne.)</a:t>
            </a:r>
          </a:p>
          <a:p>
            <a:r>
              <a:rPr lang="fi-FI" dirty="0"/>
              <a:t>Pistorasia harvinainen palon syy etenkin määräänsä nähden ja osa kirjauksista epäselviä (ei käy riittävällä varmuudella ilmi, oliko lopulta syttynyt itse pistorasiasta vai pistorasiaan kytketystä laitteesta)</a:t>
            </a:r>
          </a:p>
          <a:p>
            <a:endParaRPr lang="fi-FI" dirty="0"/>
          </a:p>
        </p:txBody>
      </p:sp>
      <p:sp>
        <p:nvSpPr>
          <p:cNvPr id="5" name="Tekstin paikkamerkki 4">
            <a:extLst>
              <a:ext uri="{FF2B5EF4-FFF2-40B4-BE49-F238E27FC236}">
                <a16:creationId xmlns:a16="http://schemas.microsoft.com/office/drawing/2014/main" id="{92F2CCBA-090F-A848-B37C-1BC7FC66E741}"/>
              </a:ext>
            </a:extLst>
          </p:cNvPr>
          <p:cNvSpPr>
            <a:spLocks noGrp="1"/>
          </p:cNvSpPr>
          <p:nvPr>
            <p:ph type="body" sz="quarter" idx="14"/>
          </p:nvPr>
        </p:nvSpPr>
        <p:spPr/>
        <p:txBody>
          <a:bodyPr/>
          <a:lstStyle/>
          <a:p>
            <a:endParaRPr lang="fi-FI"/>
          </a:p>
        </p:txBody>
      </p:sp>
    </p:spTree>
    <p:extLst>
      <p:ext uri="{BB962C8B-B14F-4D97-AF65-F5344CB8AC3E}">
        <p14:creationId xmlns:p14="http://schemas.microsoft.com/office/powerpoint/2010/main" val="33770918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CF8F990-F387-4F4C-B14C-11F6EE13BD9C}"/>
              </a:ext>
            </a:extLst>
          </p:cNvPr>
          <p:cNvSpPr>
            <a:spLocks noGrp="1"/>
          </p:cNvSpPr>
          <p:nvPr>
            <p:ph type="title"/>
          </p:nvPr>
        </p:nvSpPr>
        <p:spPr/>
        <p:txBody>
          <a:bodyPr>
            <a:normAutofit fontScale="90000"/>
          </a:bodyPr>
          <a:lstStyle/>
          <a:p>
            <a:r>
              <a:rPr lang="fi-FI" dirty="0"/>
              <a:t>Esimerkkitapaus kaapelireitin tarkastamisen tärkeydestä</a:t>
            </a:r>
          </a:p>
        </p:txBody>
      </p:sp>
      <p:sp>
        <p:nvSpPr>
          <p:cNvPr id="3" name="Päivämäärän paikkamerkki 2">
            <a:extLst>
              <a:ext uri="{FF2B5EF4-FFF2-40B4-BE49-F238E27FC236}">
                <a16:creationId xmlns:a16="http://schemas.microsoft.com/office/drawing/2014/main" id="{49377707-064D-774C-87C3-132B841F55B9}"/>
              </a:ext>
            </a:extLst>
          </p:cNvPr>
          <p:cNvSpPr>
            <a:spLocks noGrp="1"/>
          </p:cNvSpPr>
          <p:nvPr>
            <p:ph type="dt" sz="half" idx="10"/>
          </p:nvPr>
        </p:nvSpPr>
        <p:spPr/>
        <p:txBody>
          <a:bodyPr/>
          <a:lstStyle/>
          <a:p>
            <a:fld id="{295ED74B-FBB8-4915-A2E4-DFED24F9BE90}" type="datetime1">
              <a:rPr lang="fi-FI" smtClean="0"/>
              <a:t>3.2.2023</a:t>
            </a:fld>
            <a:endParaRPr lang="en-GB" dirty="0"/>
          </a:p>
        </p:txBody>
      </p:sp>
      <p:sp>
        <p:nvSpPr>
          <p:cNvPr id="4" name="Tekstin paikkamerkki 3">
            <a:extLst>
              <a:ext uri="{FF2B5EF4-FFF2-40B4-BE49-F238E27FC236}">
                <a16:creationId xmlns:a16="http://schemas.microsoft.com/office/drawing/2014/main" id="{1463AC40-1EAB-4E44-A015-7FEC79FD744E}"/>
              </a:ext>
            </a:extLst>
          </p:cNvPr>
          <p:cNvSpPr>
            <a:spLocks noGrp="1"/>
          </p:cNvSpPr>
          <p:nvPr>
            <p:ph type="body" sz="quarter" idx="13"/>
          </p:nvPr>
        </p:nvSpPr>
        <p:spPr/>
        <p:txBody>
          <a:bodyPr/>
          <a:lstStyle/>
          <a:p>
            <a:pPr marL="0" indent="0">
              <a:buNone/>
            </a:pPr>
            <a:r>
              <a:rPr lang="fi-FI" i="1" dirty="0" err="1"/>
              <a:t>Keittiön</a:t>
            </a:r>
            <a:r>
              <a:rPr lang="fi-FI" i="1" dirty="0"/>
              <a:t> pistorasia kuumana. Ketjutettu </a:t>
            </a:r>
            <a:r>
              <a:rPr lang="fi-FI" i="1" dirty="0" err="1"/>
              <a:t>sähköjohto</a:t>
            </a:r>
            <a:r>
              <a:rPr lang="fi-FI" i="1" dirty="0"/>
              <a:t> kulki kahden pistorasian kautta ulkopistorasialle ja johdot oli kuumana rakenteiden </a:t>
            </a:r>
            <a:r>
              <a:rPr lang="fi-FI" i="1" dirty="0" err="1"/>
              <a:t>sisälla</a:t>
            </a:r>
            <a:r>
              <a:rPr lang="fi-FI" i="1" dirty="0"/>
              <a:t>̈.</a:t>
            </a:r>
          </a:p>
          <a:p>
            <a:pPr marL="0" indent="0">
              <a:buNone/>
            </a:pPr>
            <a:r>
              <a:rPr lang="fi-FI" i="1" dirty="0"/>
              <a:t>Kohteessa tutkittiin </a:t>
            </a:r>
            <a:r>
              <a:rPr lang="fi-FI" i="1" dirty="0" err="1"/>
              <a:t>lämpökameralla</a:t>
            </a:r>
            <a:r>
              <a:rPr lang="fi-FI" i="1" dirty="0"/>
              <a:t> </a:t>
            </a:r>
            <a:r>
              <a:rPr lang="fi-FI" i="1" dirty="0" err="1"/>
              <a:t>sähköjohtoja</a:t>
            </a:r>
            <a:r>
              <a:rPr lang="fi-FI" i="1" dirty="0"/>
              <a:t> ja huomattiin, </a:t>
            </a:r>
            <a:r>
              <a:rPr lang="fi-FI" i="1" dirty="0" err="1"/>
              <a:t>etta</a:t>
            </a:r>
            <a:r>
              <a:rPr lang="fi-FI" i="1" dirty="0"/>
              <a:t>̈ johdossa on liian suuri sulake 16 A ja 1.5 mm2 </a:t>
            </a:r>
            <a:r>
              <a:rPr lang="fi-FI" i="1" dirty="0" err="1"/>
              <a:t>sähköjohto</a:t>
            </a:r>
            <a:r>
              <a:rPr lang="fi-FI" i="1" dirty="0"/>
              <a:t>. Ylimenovastus oli liian suuri ja pistorasioissa oli jo muodonmuutoksia </a:t>
            </a:r>
            <a:r>
              <a:rPr lang="fi-FI" i="1" dirty="0" err="1"/>
              <a:t>lämmön</a:t>
            </a:r>
            <a:r>
              <a:rPr lang="fi-FI" i="1" dirty="0"/>
              <a:t> vuoksi. Tilanne oli rakennuspalovaara” </a:t>
            </a:r>
            <a:endParaRPr lang="fi-FI" dirty="0"/>
          </a:p>
          <a:p>
            <a:pPr marL="0" indent="0">
              <a:buNone/>
            </a:pPr>
            <a:endParaRPr lang="fi-FI" dirty="0"/>
          </a:p>
        </p:txBody>
      </p:sp>
      <p:sp>
        <p:nvSpPr>
          <p:cNvPr id="5" name="Tekstin paikkamerkki 4">
            <a:extLst>
              <a:ext uri="{FF2B5EF4-FFF2-40B4-BE49-F238E27FC236}">
                <a16:creationId xmlns:a16="http://schemas.microsoft.com/office/drawing/2014/main" id="{CCC5893F-5745-C34D-947B-F7CDE665B870}"/>
              </a:ext>
            </a:extLst>
          </p:cNvPr>
          <p:cNvSpPr>
            <a:spLocks noGrp="1"/>
          </p:cNvSpPr>
          <p:nvPr>
            <p:ph type="body" sz="quarter" idx="14"/>
          </p:nvPr>
        </p:nvSpPr>
        <p:spPr/>
        <p:txBody>
          <a:bodyPr/>
          <a:lstStyle/>
          <a:p>
            <a:endParaRPr lang="fi-FI"/>
          </a:p>
        </p:txBody>
      </p:sp>
    </p:spTree>
    <p:extLst>
      <p:ext uri="{BB962C8B-B14F-4D97-AF65-F5344CB8AC3E}">
        <p14:creationId xmlns:p14="http://schemas.microsoft.com/office/powerpoint/2010/main" val="2376298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D0A414B-BD44-164B-9140-AC395F8F3069}"/>
              </a:ext>
            </a:extLst>
          </p:cNvPr>
          <p:cNvSpPr>
            <a:spLocks noGrp="1"/>
          </p:cNvSpPr>
          <p:nvPr>
            <p:ph type="title"/>
          </p:nvPr>
        </p:nvSpPr>
        <p:spPr/>
        <p:txBody>
          <a:bodyPr/>
          <a:lstStyle/>
          <a:p>
            <a:r>
              <a:rPr lang="fi-FI" dirty="0"/>
              <a:t>Pohdintaa ja jatkotutkimusta</a:t>
            </a:r>
          </a:p>
        </p:txBody>
      </p:sp>
      <p:sp>
        <p:nvSpPr>
          <p:cNvPr id="3" name="Päivämäärän paikkamerkki 2">
            <a:extLst>
              <a:ext uri="{FF2B5EF4-FFF2-40B4-BE49-F238E27FC236}">
                <a16:creationId xmlns:a16="http://schemas.microsoft.com/office/drawing/2014/main" id="{5CE1F113-3A27-3946-B904-8496D52329A2}"/>
              </a:ext>
            </a:extLst>
          </p:cNvPr>
          <p:cNvSpPr>
            <a:spLocks noGrp="1"/>
          </p:cNvSpPr>
          <p:nvPr>
            <p:ph type="dt" sz="half" idx="10"/>
          </p:nvPr>
        </p:nvSpPr>
        <p:spPr/>
        <p:txBody>
          <a:bodyPr/>
          <a:lstStyle/>
          <a:p>
            <a:fld id="{295ED74B-FBB8-4915-A2E4-DFED24F9BE90}" type="datetime1">
              <a:rPr lang="fi-FI" smtClean="0"/>
              <a:t>3.2.2023</a:t>
            </a:fld>
            <a:endParaRPr lang="en-GB" dirty="0"/>
          </a:p>
        </p:txBody>
      </p:sp>
      <p:sp>
        <p:nvSpPr>
          <p:cNvPr id="4" name="Tekstin paikkamerkki 3">
            <a:extLst>
              <a:ext uri="{FF2B5EF4-FFF2-40B4-BE49-F238E27FC236}">
                <a16:creationId xmlns:a16="http://schemas.microsoft.com/office/drawing/2014/main" id="{2566426F-1A02-854A-B7F7-49C11FBB7714}"/>
              </a:ext>
            </a:extLst>
          </p:cNvPr>
          <p:cNvSpPr>
            <a:spLocks noGrp="1"/>
          </p:cNvSpPr>
          <p:nvPr>
            <p:ph type="body" sz="quarter" idx="13"/>
          </p:nvPr>
        </p:nvSpPr>
        <p:spPr/>
        <p:txBody>
          <a:bodyPr/>
          <a:lstStyle/>
          <a:p>
            <a:r>
              <a:rPr lang="fi-FI" dirty="0"/>
              <a:t>Latausturvallisuus toistaiseksi hyvällä tasolla</a:t>
            </a:r>
          </a:p>
          <a:p>
            <a:r>
              <a:rPr lang="fi-FI" dirty="0"/>
              <a:t>Autojen määrän lisääntyessä ja autokannan ja latauslaitteiden ikääntyessä lisääntyy myös onnettomuuden todennäköisyys</a:t>
            </a:r>
          </a:p>
          <a:p>
            <a:r>
              <a:rPr lang="fi-FI" dirty="0"/>
              <a:t>Kaikki eivät tunne uuden teknologian riskejä </a:t>
            </a:r>
            <a:r>
              <a:rPr lang="fi-FI" dirty="0">
                <a:sym typeface="Wingdings" pitchFamily="2" charset="2"/>
              </a:rPr>
              <a:t> viestintä kuluttajille.</a:t>
            </a:r>
          </a:p>
          <a:p>
            <a:r>
              <a:rPr lang="fi-FI" dirty="0">
                <a:sym typeface="Wingdings" pitchFamily="2" charset="2"/>
              </a:rPr>
              <a:t>Tuotteiden tulisi olla turvallisia myös virheellisessä käytössä.</a:t>
            </a:r>
          </a:p>
          <a:p>
            <a:r>
              <a:rPr lang="fi-FI" dirty="0">
                <a:sym typeface="Wingdings" pitchFamily="2" charset="2"/>
              </a:rPr>
              <a:t>Sähköasennusten palovaaran sijaan enemmän jatkotutkittavaa akkupalojen sammutustekniikassa, riskienhallinnassa ja kierrätyksessä, kuten myös ajoneuvojen korjaustöiden työturvallisuudessa.</a:t>
            </a:r>
            <a:endParaRPr lang="fi-FI" dirty="0"/>
          </a:p>
          <a:p>
            <a:endParaRPr lang="fi-FI" dirty="0"/>
          </a:p>
        </p:txBody>
      </p:sp>
      <p:sp>
        <p:nvSpPr>
          <p:cNvPr id="5" name="Tekstin paikkamerkki 4">
            <a:extLst>
              <a:ext uri="{FF2B5EF4-FFF2-40B4-BE49-F238E27FC236}">
                <a16:creationId xmlns:a16="http://schemas.microsoft.com/office/drawing/2014/main" id="{B3F5FDBB-6AEC-5B4B-8F4D-5CEF47AE1745}"/>
              </a:ext>
            </a:extLst>
          </p:cNvPr>
          <p:cNvSpPr>
            <a:spLocks noGrp="1"/>
          </p:cNvSpPr>
          <p:nvPr>
            <p:ph type="body" sz="quarter" idx="14"/>
          </p:nvPr>
        </p:nvSpPr>
        <p:spPr/>
        <p:txBody>
          <a:bodyPr/>
          <a:lstStyle/>
          <a:p>
            <a:endParaRPr lang="fi-FI"/>
          </a:p>
        </p:txBody>
      </p:sp>
    </p:spTree>
    <p:extLst>
      <p:ext uri="{BB962C8B-B14F-4D97-AF65-F5344CB8AC3E}">
        <p14:creationId xmlns:p14="http://schemas.microsoft.com/office/powerpoint/2010/main" val="3647094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93F33D1-54DB-254E-B8C8-C2A8F3FD0BB5}"/>
              </a:ext>
            </a:extLst>
          </p:cNvPr>
          <p:cNvSpPr>
            <a:spLocks noGrp="1"/>
          </p:cNvSpPr>
          <p:nvPr>
            <p:ph type="title"/>
          </p:nvPr>
        </p:nvSpPr>
        <p:spPr/>
        <p:txBody>
          <a:bodyPr/>
          <a:lstStyle/>
          <a:p>
            <a:r>
              <a:rPr lang="fi-FI" dirty="0"/>
              <a:t>Jo tehtyjä toimenpiteitä</a:t>
            </a:r>
          </a:p>
        </p:txBody>
      </p:sp>
      <p:sp>
        <p:nvSpPr>
          <p:cNvPr id="3" name="Päivämäärän paikkamerkki 2">
            <a:extLst>
              <a:ext uri="{FF2B5EF4-FFF2-40B4-BE49-F238E27FC236}">
                <a16:creationId xmlns:a16="http://schemas.microsoft.com/office/drawing/2014/main" id="{B5089359-6768-4746-9891-38058BDC0EDB}"/>
              </a:ext>
            </a:extLst>
          </p:cNvPr>
          <p:cNvSpPr>
            <a:spLocks noGrp="1"/>
          </p:cNvSpPr>
          <p:nvPr>
            <p:ph type="dt" sz="half" idx="10"/>
          </p:nvPr>
        </p:nvSpPr>
        <p:spPr/>
        <p:txBody>
          <a:bodyPr/>
          <a:lstStyle/>
          <a:p>
            <a:fld id="{295ED74B-FBB8-4915-A2E4-DFED24F9BE90}" type="datetime1">
              <a:rPr lang="fi-FI" smtClean="0"/>
              <a:t>3.2.2023</a:t>
            </a:fld>
            <a:endParaRPr lang="en-GB" dirty="0"/>
          </a:p>
        </p:txBody>
      </p:sp>
      <p:sp>
        <p:nvSpPr>
          <p:cNvPr id="4" name="Tekstin paikkamerkki 3">
            <a:extLst>
              <a:ext uri="{FF2B5EF4-FFF2-40B4-BE49-F238E27FC236}">
                <a16:creationId xmlns:a16="http://schemas.microsoft.com/office/drawing/2014/main" id="{BA1FD2AA-44B4-CB48-B14B-AA99668DEA72}"/>
              </a:ext>
            </a:extLst>
          </p:cNvPr>
          <p:cNvSpPr>
            <a:spLocks noGrp="1"/>
          </p:cNvSpPr>
          <p:nvPr>
            <p:ph type="body" sz="quarter" idx="13"/>
          </p:nvPr>
        </p:nvSpPr>
        <p:spPr/>
        <p:txBody>
          <a:bodyPr>
            <a:normAutofit fontScale="92500"/>
          </a:bodyPr>
          <a:lstStyle/>
          <a:p>
            <a:r>
              <a:rPr lang="fi-FI" dirty="0"/>
              <a:t>Tuotestandardissa 8 ampeerin virtaraja </a:t>
            </a:r>
            <a:r>
              <a:rPr lang="fi-FI" dirty="0" err="1"/>
              <a:t>sukolatausjohdoille</a:t>
            </a:r>
            <a:r>
              <a:rPr lang="fi-FI" dirty="0"/>
              <a:t>.</a:t>
            </a:r>
          </a:p>
          <a:p>
            <a:pPr lvl="1"/>
            <a:r>
              <a:rPr lang="fi-FI" dirty="0"/>
              <a:t>Autoalan noudattaa melko hyvin; nettikaupoista saa tilattua suurivirtaisempia johtoja.</a:t>
            </a:r>
          </a:p>
          <a:p>
            <a:r>
              <a:rPr lang="fi-FI" dirty="0"/>
              <a:t>SESKOn sähköautojen lataussuositus:</a:t>
            </a:r>
          </a:p>
          <a:p>
            <a:pPr lvl="1"/>
            <a:r>
              <a:rPr lang="fi-FI" dirty="0"/>
              <a:t>Suositus käyttää lataukseen kiinteästi asennettua latauslaitetta.</a:t>
            </a:r>
          </a:p>
          <a:p>
            <a:pPr lvl="1"/>
            <a:r>
              <a:rPr lang="fi-FI" dirty="0"/>
              <a:t>Suositus selvittää syöttävän sähköasennuksen kunto.</a:t>
            </a:r>
          </a:p>
          <a:p>
            <a:pPr lvl="1"/>
            <a:r>
              <a:rPr lang="fi-FI" dirty="0"/>
              <a:t>Suositus pistotulpan ja -rasian kunnon tarkkailuun säännöllisesti kokeilemalla kädellä pistotulpan lämpötilaa latauksen aikana.</a:t>
            </a:r>
          </a:p>
          <a:p>
            <a:pPr lvl="1"/>
            <a:r>
              <a:rPr lang="fi-FI" dirty="0"/>
              <a:t>Suositus käyttää latausjohtoa, jossa on lämpötila-</a:t>
            </a:r>
            <a:r>
              <a:rPr lang="fi-FI" dirty="0" err="1"/>
              <a:t>anturoitu</a:t>
            </a:r>
            <a:r>
              <a:rPr lang="fi-FI" dirty="0"/>
              <a:t> pistotulppa.</a:t>
            </a:r>
          </a:p>
          <a:p>
            <a:r>
              <a:rPr lang="fi-FI" dirty="0"/>
              <a:t>Niin sähköurakoitsijat kuin alan järjestöt korostavat siihen käyttöön suunniteltujen latauslaitteiden käyttöä.</a:t>
            </a:r>
          </a:p>
          <a:p>
            <a:r>
              <a:rPr lang="fi-FI" dirty="0"/>
              <a:t>Autojen mukana tulevat johdot tyypillisesti lämpötila-</a:t>
            </a:r>
            <a:r>
              <a:rPr lang="fi-FI" dirty="0" err="1"/>
              <a:t>anturoituja</a:t>
            </a:r>
            <a:r>
              <a:rPr lang="fi-FI" dirty="0"/>
              <a:t>.</a:t>
            </a:r>
          </a:p>
        </p:txBody>
      </p:sp>
      <p:sp>
        <p:nvSpPr>
          <p:cNvPr id="5" name="Tekstin paikkamerkki 4">
            <a:extLst>
              <a:ext uri="{FF2B5EF4-FFF2-40B4-BE49-F238E27FC236}">
                <a16:creationId xmlns:a16="http://schemas.microsoft.com/office/drawing/2014/main" id="{B9DAE430-8D71-1A4F-A349-23323A2BECEE}"/>
              </a:ext>
            </a:extLst>
          </p:cNvPr>
          <p:cNvSpPr>
            <a:spLocks noGrp="1"/>
          </p:cNvSpPr>
          <p:nvPr>
            <p:ph type="body" sz="quarter" idx="14"/>
          </p:nvPr>
        </p:nvSpPr>
        <p:spPr/>
        <p:txBody>
          <a:bodyPr/>
          <a:lstStyle/>
          <a:p>
            <a:endParaRPr lang="fi-FI"/>
          </a:p>
        </p:txBody>
      </p:sp>
    </p:spTree>
    <p:extLst>
      <p:ext uri="{BB962C8B-B14F-4D97-AF65-F5344CB8AC3E}">
        <p14:creationId xmlns:p14="http://schemas.microsoft.com/office/powerpoint/2010/main" val="241591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A3E38831-4ECC-63BB-EB76-E3453D1C3F73}"/>
              </a:ext>
            </a:extLst>
          </p:cNvPr>
          <p:cNvSpPr>
            <a:spLocks noGrp="1"/>
          </p:cNvSpPr>
          <p:nvPr>
            <p:ph type="title"/>
          </p:nvPr>
        </p:nvSpPr>
        <p:spPr/>
        <p:txBody>
          <a:bodyPr/>
          <a:lstStyle/>
          <a:p>
            <a:r>
              <a:rPr lang="fi-FI" dirty="0"/>
              <a:t>Litiumioniakkujen tukkuhinta (ajoneuvot)</a:t>
            </a:r>
          </a:p>
        </p:txBody>
      </p:sp>
      <p:pic>
        <p:nvPicPr>
          <p:cNvPr id="12" name="Kuva 11">
            <a:extLst>
              <a:ext uri="{FF2B5EF4-FFF2-40B4-BE49-F238E27FC236}">
                <a16:creationId xmlns:a16="http://schemas.microsoft.com/office/drawing/2014/main" id="{49A34121-F217-7624-3574-627825042CF0}"/>
              </a:ext>
            </a:extLst>
          </p:cNvPr>
          <p:cNvPicPr>
            <a:picLocks noChangeAspect="1"/>
          </p:cNvPicPr>
          <p:nvPr/>
        </p:nvPicPr>
        <p:blipFill>
          <a:blip r:embed="rId2"/>
          <a:stretch>
            <a:fillRect/>
          </a:stretch>
        </p:blipFill>
        <p:spPr>
          <a:xfrm>
            <a:off x="838199" y="1690687"/>
            <a:ext cx="10515599" cy="4864359"/>
          </a:xfrm>
          <a:prstGeom prst="rect">
            <a:avLst/>
          </a:prstGeom>
        </p:spPr>
      </p:pic>
    </p:spTree>
    <p:extLst>
      <p:ext uri="{BB962C8B-B14F-4D97-AF65-F5344CB8AC3E}">
        <p14:creationId xmlns:p14="http://schemas.microsoft.com/office/powerpoint/2010/main" val="2195524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6DEA69F-BE3E-7942-82FD-FDFE18BE3130}"/>
              </a:ext>
            </a:extLst>
          </p:cNvPr>
          <p:cNvSpPr>
            <a:spLocks noGrp="1"/>
          </p:cNvSpPr>
          <p:nvPr>
            <p:ph type="title"/>
          </p:nvPr>
        </p:nvSpPr>
        <p:spPr/>
        <p:txBody>
          <a:bodyPr/>
          <a:lstStyle/>
          <a:p>
            <a:r>
              <a:rPr lang="fi-FI" dirty="0"/>
              <a:t>Tulossa olevia toimenpiteitä</a:t>
            </a:r>
          </a:p>
        </p:txBody>
      </p:sp>
      <p:sp>
        <p:nvSpPr>
          <p:cNvPr id="3" name="Päivämäärän paikkamerkki 2">
            <a:extLst>
              <a:ext uri="{FF2B5EF4-FFF2-40B4-BE49-F238E27FC236}">
                <a16:creationId xmlns:a16="http://schemas.microsoft.com/office/drawing/2014/main" id="{02C62B0C-47E3-0543-A29E-4E1497041D6D}"/>
              </a:ext>
            </a:extLst>
          </p:cNvPr>
          <p:cNvSpPr>
            <a:spLocks noGrp="1"/>
          </p:cNvSpPr>
          <p:nvPr>
            <p:ph type="dt" sz="half" idx="10"/>
          </p:nvPr>
        </p:nvSpPr>
        <p:spPr/>
        <p:txBody>
          <a:bodyPr/>
          <a:lstStyle/>
          <a:p>
            <a:fld id="{295ED74B-FBB8-4915-A2E4-DFED24F9BE90}" type="datetime1">
              <a:rPr lang="fi-FI" smtClean="0"/>
              <a:t>3.2.2023</a:t>
            </a:fld>
            <a:endParaRPr lang="en-GB" dirty="0"/>
          </a:p>
        </p:txBody>
      </p:sp>
      <p:sp>
        <p:nvSpPr>
          <p:cNvPr id="4" name="Tekstin paikkamerkki 3">
            <a:extLst>
              <a:ext uri="{FF2B5EF4-FFF2-40B4-BE49-F238E27FC236}">
                <a16:creationId xmlns:a16="http://schemas.microsoft.com/office/drawing/2014/main" id="{9718BA04-44BA-8048-A1D0-B6903F395636}"/>
              </a:ext>
            </a:extLst>
          </p:cNvPr>
          <p:cNvSpPr>
            <a:spLocks noGrp="1"/>
          </p:cNvSpPr>
          <p:nvPr>
            <p:ph type="body" sz="quarter" idx="13"/>
          </p:nvPr>
        </p:nvSpPr>
        <p:spPr/>
        <p:txBody>
          <a:bodyPr/>
          <a:lstStyle/>
          <a:p>
            <a:r>
              <a:rPr lang="fi-FI" dirty="0" err="1"/>
              <a:t>Sukolatausjohtojen</a:t>
            </a:r>
            <a:r>
              <a:rPr lang="fi-FI" dirty="0"/>
              <a:t> pistotulpan lämpötila-anturointi tulee vaatimukseksi tuotestandardiin.</a:t>
            </a:r>
          </a:p>
          <a:p>
            <a:pPr lvl="1"/>
            <a:r>
              <a:rPr lang="fi-FI" dirty="0"/>
              <a:t>Tuotestandardi pitäisi vielä saada vielä </a:t>
            </a:r>
            <a:r>
              <a:rPr lang="fi-FI" dirty="0" err="1"/>
              <a:t>LVD:n</a:t>
            </a:r>
            <a:r>
              <a:rPr lang="fi-FI" dirty="0"/>
              <a:t> alle harmonisoiduksi standardiksi, jolloin viranomaisilla paremmat muskelit puuttua.</a:t>
            </a:r>
          </a:p>
          <a:p>
            <a:r>
              <a:rPr lang="fi-FI" dirty="0"/>
              <a:t>Pienjänniteasennusstandardiin (SFS 6000:2022) lisätty vaatimukset pistorasioiden käytölle sähköautojen latauksessa</a:t>
            </a:r>
          </a:p>
          <a:p>
            <a:pPr lvl="1"/>
            <a:r>
              <a:rPr lang="fi-FI" dirty="0"/>
              <a:t>Kaapelireitti tarkastettava ennen säännöllistä latauskäyttöä</a:t>
            </a:r>
          </a:p>
          <a:p>
            <a:pPr lvl="1"/>
            <a:r>
              <a:rPr lang="fi-FI" dirty="0"/>
              <a:t>Syöttöjohdon on tultava suoraan ilman ketjutusta (esim. keittiön pistorasialta) tai muita epäjatkuvuuskohtia</a:t>
            </a:r>
          </a:p>
          <a:p>
            <a:pPr lvl="2"/>
            <a:r>
              <a:rPr lang="fi-FI" dirty="0"/>
              <a:t>Piharasioiden ja latauspisteiden ketjuttaminen edelleen sallittua (= suunniteltu siihen käyttöön)</a:t>
            </a:r>
          </a:p>
          <a:p>
            <a:pPr lvl="1"/>
            <a:endParaRPr lang="fi-FI" dirty="0"/>
          </a:p>
          <a:p>
            <a:endParaRPr lang="fi-FI" dirty="0"/>
          </a:p>
          <a:p>
            <a:endParaRPr lang="fi-FI" dirty="0"/>
          </a:p>
        </p:txBody>
      </p:sp>
      <p:sp>
        <p:nvSpPr>
          <p:cNvPr id="5" name="Tekstin paikkamerkki 4">
            <a:extLst>
              <a:ext uri="{FF2B5EF4-FFF2-40B4-BE49-F238E27FC236}">
                <a16:creationId xmlns:a16="http://schemas.microsoft.com/office/drawing/2014/main" id="{3A146468-28B4-6340-AD89-7B4BD65DFCE7}"/>
              </a:ext>
            </a:extLst>
          </p:cNvPr>
          <p:cNvSpPr>
            <a:spLocks noGrp="1"/>
          </p:cNvSpPr>
          <p:nvPr>
            <p:ph type="body" sz="quarter" idx="14"/>
          </p:nvPr>
        </p:nvSpPr>
        <p:spPr/>
        <p:txBody>
          <a:bodyPr/>
          <a:lstStyle/>
          <a:p>
            <a:endParaRPr lang="fi-FI"/>
          </a:p>
        </p:txBody>
      </p:sp>
    </p:spTree>
    <p:extLst>
      <p:ext uri="{BB962C8B-B14F-4D97-AF65-F5344CB8AC3E}">
        <p14:creationId xmlns:p14="http://schemas.microsoft.com/office/powerpoint/2010/main" val="18781063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FD9DBD-D7A2-3840-9493-882D0670D11A}"/>
              </a:ext>
            </a:extLst>
          </p:cNvPr>
          <p:cNvSpPr>
            <a:spLocks noGrp="1"/>
          </p:cNvSpPr>
          <p:nvPr>
            <p:ph type="title"/>
          </p:nvPr>
        </p:nvSpPr>
        <p:spPr/>
        <p:txBody>
          <a:bodyPr/>
          <a:lstStyle/>
          <a:p>
            <a:r>
              <a:rPr lang="fi-FI" dirty="0"/>
              <a:t>Toimenpide-ehdotuksia</a:t>
            </a:r>
          </a:p>
        </p:txBody>
      </p:sp>
      <p:sp>
        <p:nvSpPr>
          <p:cNvPr id="3" name="Päivämäärän paikkamerkki 2">
            <a:extLst>
              <a:ext uri="{FF2B5EF4-FFF2-40B4-BE49-F238E27FC236}">
                <a16:creationId xmlns:a16="http://schemas.microsoft.com/office/drawing/2014/main" id="{3E08F708-7B40-E445-A7CF-21A189D960CA}"/>
              </a:ext>
            </a:extLst>
          </p:cNvPr>
          <p:cNvSpPr>
            <a:spLocks noGrp="1"/>
          </p:cNvSpPr>
          <p:nvPr>
            <p:ph type="dt" sz="half" idx="10"/>
          </p:nvPr>
        </p:nvSpPr>
        <p:spPr/>
        <p:txBody>
          <a:bodyPr/>
          <a:lstStyle/>
          <a:p>
            <a:fld id="{295ED74B-FBB8-4915-A2E4-DFED24F9BE90}" type="datetime1">
              <a:rPr lang="fi-FI" smtClean="0"/>
              <a:t>3.2.2023</a:t>
            </a:fld>
            <a:endParaRPr lang="en-GB" dirty="0"/>
          </a:p>
        </p:txBody>
      </p:sp>
      <p:sp>
        <p:nvSpPr>
          <p:cNvPr id="4" name="Tekstin paikkamerkki 3">
            <a:extLst>
              <a:ext uri="{FF2B5EF4-FFF2-40B4-BE49-F238E27FC236}">
                <a16:creationId xmlns:a16="http://schemas.microsoft.com/office/drawing/2014/main" id="{272E2AA5-17A5-CE4B-BD01-517130823B81}"/>
              </a:ext>
            </a:extLst>
          </p:cNvPr>
          <p:cNvSpPr>
            <a:spLocks noGrp="1"/>
          </p:cNvSpPr>
          <p:nvPr>
            <p:ph type="body" sz="quarter" idx="13"/>
          </p:nvPr>
        </p:nvSpPr>
        <p:spPr/>
        <p:txBody>
          <a:bodyPr>
            <a:normAutofit fontScale="92500" lnSpcReduction="10000"/>
          </a:bodyPr>
          <a:lstStyle/>
          <a:p>
            <a:r>
              <a:rPr lang="fi-FI" dirty="0"/>
              <a:t>Toistuva valistus eri tahoilta, suoraan ja median välityksellä (Tukes, pelastusviranomaiset, autoliikkeet, vakuutusyhtiöt, sähköala…)</a:t>
            </a:r>
          </a:p>
          <a:p>
            <a:pPr lvl="1"/>
            <a:r>
              <a:rPr lang="fi-FI" dirty="0"/>
              <a:t>Pientaloasukkaat</a:t>
            </a:r>
          </a:p>
          <a:p>
            <a:pPr lvl="1"/>
            <a:r>
              <a:rPr lang="fi-FI" dirty="0"/>
              <a:t>Käyttövoimatiedon perusteella helppo kohdentaa</a:t>
            </a:r>
          </a:p>
          <a:p>
            <a:r>
              <a:rPr lang="fi-FI" dirty="0"/>
              <a:t>Ajoneuvon hankintatuen kohdistaminen myös latauslaitteisiin</a:t>
            </a:r>
          </a:p>
          <a:p>
            <a:r>
              <a:rPr lang="fi-FI" dirty="0"/>
              <a:t>Tuotestandardi harmonisoiduksi standardiksi (LVD)</a:t>
            </a:r>
          </a:p>
          <a:p>
            <a:pPr lvl="1"/>
            <a:r>
              <a:rPr lang="fi-FI" dirty="0">
                <a:sym typeface="Wingdings" pitchFamily="2" charset="2"/>
              </a:rPr>
              <a:t> l</a:t>
            </a:r>
            <a:r>
              <a:rPr lang="fi-FI" dirty="0"/>
              <a:t>ämpötila-</a:t>
            </a:r>
            <a:r>
              <a:rPr lang="fi-FI" dirty="0" err="1"/>
              <a:t>anturoitu</a:t>
            </a:r>
            <a:r>
              <a:rPr lang="fi-FI" dirty="0"/>
              <a:t> pistotulppa </a:t>
            </a:r>
            <a:r>
              <a:rPr lang="fi-FI" i="1" dirty="0"/>
              <a:t>de facto</a:t>
            </a:r>
            <a:r>
              <a:rPr lang="fi-FI" dirty="0"/>
              <a:t> pakolliseksi.</a:t>
            </a:r>
          </a:p>
          <a:p>
            <a:r>
              <a:rPr lang="fi-FI" dirty="0"/>
              <a:t>Vakuutusyhtiöiden tulisi yhdessä </a:t>
            </a:r>
            <a:r>
              <a:rPr lang="fi-FI" b="1" dirty="0"/>
              <a:t>vaatia</a:t>
            </a:r>
            <a:r>
              <a:rPr lang="fi-FI" dirty="0"/>
              <a:t> lämpötila-</a:t>
            </a:r>
            <a:r>
              <a:rPr lang="fi-FI" dirty="0" err="1"/>
              <a:t>anturoidun</a:t>
            </a:r>
            <a:r>
              <a:rPr lang="fi-FI" dirty="0"/>
              <a:t> latausjohdon käyttöä (vakuutusehdot ja suojeluohje) ja </a:t>
            </a:r>
            <a:r>
              <a:rPr lang="fi-FI" b="1" dirty="0"/>
              <a:t>kannustaa</a:t>
            </a:r>
            <a:r>
              <a:rPr lang="fi-FI" dirty="0"/>
              <a:t> kiinteän latausaseman hankintaan.</a:t>
            </a:r>
          </a:p>
          <a:p>
            <a:r>
              <a:rPr lang="fi-FI" dirty="0"/>
              <a:t>”Se on vain suositus” on valitettavan yleinen asenne </a:t>
            </a:r>
            <a:r>
              <a:rPr lang="fi-FI" dirty="0">
                <a:sym typeface="Wingdings" pitchFamily="2" charset="2"/>
              </a:rPr>
              <a:t> pakko toimii paremmin.</a:t>
            </a:r>
            <a:endParaRPr lang="fi-FI" dirty="0"/>
          </a:p>
          <a:p>
            <a:endParaRPr lang="fi-FI" dirty="0"/>
          </a:p>
        </p:txBody>
      </p:sp>
      <p:sp>
        <p:nvSpPr>
          <p:cNvPr id="5" name="Tekstin paikkamerkki 4">
            <a:extLst>
              <a:ext uri="{FF2B5EF4-FFF2-40B4-BE49-F238E27FC236}">
                <a16:creationId xmlns:a16="http://schemas.microsoft.com/office/drawing/2014/main" id="{4D1053B4-E1CC-BF4F-A876-EA575522C299}"/>
              </a:ext>
            </a:extLst>
          </p:cNvPr>
          <p:cNvSpPr>
            <a:spLocks noGrp="1"/>
          </p:cNvSpPr>
          <p:nvPr>
            <p:ph type="body" sz="quarter" idx="14"/>
          </p:nvPr>
        </p:nvSpPr>
        <p:spPr/>
        <p:txBody>
          <a:bodyPr/>
          <a:lstStyle/>
          <a:p>
            <a:endParaRPr lang="fi-FI"/>
          </a:p>
        </p:txBody>
      </p:sp>
    </p:spTree>
    <p:extLst>
      <p:ext uri="{BB962C8B-B14F-4D97-AF65-F5344CB8AC3E}">
        <p14:creationId xmlns:p14="http://schemas.microsoft.com/office/powerpoint/2010/main" val="3494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8620DA8-BE06-344B-A9D5-09F3C1F477D0}"/>
              </a:ext>
            </a:extLst>
          </p:cNvPr>
          <p:cNvSpPr>
            <a:spLocks noGrp="1"/>
          </p:cNvSpPr>
          <p:nvPr>
            <p:ph type="title"/>
          </p:nvPr>
        </p:nvSpPr>
        <p:spPr/>
        <p:txBody>
          <a:bodyPr/>
          <a:lstStyle/>
          <a:p>
            <a:r>
              <a:rPr lang="fi-FI" dirty="0"/>
              <a:t>Suhteellisuudentaju muistettava!</a:t>
            </a:r>
          </a:p>
        </p:txBody>
      </p:sp>
      <p:sp>
        <p:nvSpPr>
          <p:cNvPr id="3" name="Päivämäärän paikkamerkki 2">
            <a:extLst>
              <a:ext uri="{FF2B5EF4-FFF2-40B4-BE49-F238E27FC236}">
                <a16:creationId xmlns:a16="http://schemas.microsoft.com/office/drawing/2014/main" id="{81A806FF-1390-BE41-8E74-630F85F29F04}"/>
              </a:ext>
            </a:extLst>
          </p:cNvPr>
          <p:cNvSpPr>
            <a:spLocks noGrp="1"/>
          </p:cNvSpPr>
          <p:nvPr>
            <p:ph type="dt" sz="half" idx="10"/>
          </p:nvPr>
        </p:nvSpPr>
        <p:spPr/>
        <p:txBody>
          <a:bodyPr/>
          <a:lstStyle/>
          <a:p>
            <a:fld id="{295ED74B-FBB8-4915-A2E4-DFED24F9BE90}" type="datetime1">
              <a:rPr lang="fi-FI" smtClean="0"/>
              <a:t>3.2.2023</a:t>
            </a:fld>
            <a:endParaRPr lang="en-GB" dirty="0"/>
          </a:p>
        </p:txBody>
      </p:sp>
      <p:sp>
        <p:nvSpPr>
          <p:cNvPr id="4" name="Tekstin paikkamerkki 3">
            <a:extLst>
              <a:ext uri="{FF2B5EF4-FFF2-40B4-BE49-F238E27FC236}">
                <a16:creationId xmlns:a16="http://schemas.microsoft.com/office/drawing/2014/main" id="{17B304E2-D299-DC46-8DA4-BE1F45B2B0AF}"/>
              </a:ext>
            </a:extLst>
          </p:cNvPr>
          <p:cNvSpPr>
            <a:spLocks noGrp="1"/>
          </p:cNvSpPr>
          <p:nvPr>
            <p:ph type="body" sz="quarter" idx="13"/>
          </p:nvPr>
        </p:nvSpPr>
        <p:spPr/>
        <p:txBody>
          <a:bodyPr/>
          <a:lstStyle/>
          <a:p>
            <a:r>
              <a:rPr lang="fi-FI" dirty="0"/>
              <a:t>Sähköliesi ja –uuni ylivoimainen ykkönen sähköpalotilastoissa (883 hälytystehtävää vuonna 2017)</a:t>
            </a:r>
          </a:p>
          <a:p>
            <a:pPr lvl="1"/>
            <a:r>
              <a:rPr lang="fi-FI" dirty="0"/>
              <a:t>Vrt. pistorasia tai painike 47, sähköjohdot ja kaapeloinnit 70.</a:t>
            </a:r>
          </a:p>
          <a:p>
            <a:pPr lvl="1"/>
            <a:r>
              <a:rPr lang="fi-FI" dirty="0"/>
              <a:t>Liesipaloista vuosikirjassa Tarja Ojalan artikkeli.</a:t>
            </a:r>
          </a:p>
          <a:p>
            <a:r>
              <a:rPr lang="fi-FI" dirty="0"/>
              <a:t>Tilannetta tulee seurata aktiivisesti.</a:t>
            </a:r>
          </a:p>
          <a:p>
            <a:r>
              <a:rPr lang="fi-FI" dirty="0"/>
              <a:t>Henkilöauton (lyijy)akku latauksessa -paloja ja palovaaroja, kuten myös lämmitykseen liittyviä paloja on </a:t>
            </a:r>
            <a:r>
              <a:rPr lang="fi-FI" dirty="0" err="1"/>
              <a:t>Prontossa</a:t>
            </a:r>
            <a:r>
              <a:rPr lang="fi-FI" dirty="0"/>
              <a:t> säännöllisesti – vähenevätkö nämä liikenteen sähköistyessä?</a:t>
            </a:r>
          </a:p>
          <a:p>
            <a:pPr lvl="1"/>
            <a:r>
              <a:rPr lang="fi-FI" dirty="0"/>
              <a:t>Vai lisääntyvätkö kun sähköautoilusta tulee koko kansan huvia?</a:t>
            </a:r>
          </a:p>
        </p:txBody>
      </p:sp>
      <p:sp>
        <p:nvSpPr>
          <p:cNvPr id="5" name="Tekstin paikkamerkki 4">
            <a:extLst>
              <a:ext uri="{FF2B5EF4-FFF2-40B4-BE49-F238E27FC236}">
                <a16:creationId xmlns:a16="http://schemas.microsoft.com/office/drawing/2014/main" id="{124E764D-C70B-5341-B3E3-7087731BDCE3}"/>
              </a:ext>
            </a:extLst>
          </p:cNvPr>
          <p:cNvSpPr>
            <a:spLocks noGrp="1"/>
          </p:cNvSpPr>
          <p:nvPr>
            <p:ph type="body" sz="quarter" idx="14"/>
          </p:nvPr>
        </p:nvSpPr>
        <p:spPr/>
        <p:txBody>
          <a:bodyPr/>
          <a:lstStyle/>
          <a:p>
            <a:endParaRPr lang="fi-FI"/>
          </a:p>
        </p:txBody>
      </p:sp>
    </p:spTree>
    <p:extLst>
      <p:ext uri="{BB962C8B-B14F-4D97-AF65-F5344CB8AC3E}">
        <p14:creationId xmlns:p14="http://schemas.microsoft.com/office/powerpoint/2010/main" val="3786383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45C1E5-E6ED-BE4C-AEF8-4710037CACCE}"/>
              </a:ext>
            </a:extLst>
          </p:cNvPr>
          <p:cNvSpPr>
            <a:spLocks noGrp="1"/>
          </p:cNvSpPr>
          <p:nvPr>
            <p:ph type="title"/>
          </p:nvPr>
        </p:nvSpPr>
        <p:spPr>
          <a:xfrm>
            <a:off x="396116" y="249852"/>
            <a:ext cx="11471206" cy="909682"/>
          </a:xfrm>
        </p:spPr>
        <p:txBody>
          <a:bodyPr>
            <a:normAutofit fontScale="90000"/>
          </a:bodyPr>
          <a:lstStyle/>
          <a:p>
            <a:r>
              <a:rPr lang="fi-FI" dirty="0"/>
              <a:t>Harhaanjohtava myyntipuhe voi syödä pohjaa asialliselta valistukselta</a:t>
            </a:r>
          </a:p>
        </p:txBody>
      </p:sp>
      <p:sp>
        <p:nvSpPr>
          <p:cNvPr id="3" name="Päivämäärän paikkamerkki 2">
            <a:extLst>
              <a:ext uri="{FF2B5EF4-FFF2-40B4-BE49-F238E27FC236}">
                <a16:creationId xmlns:a16="http://schemas.microsoft.com/office/drawing/2014/main" id="{C4AB7E33-516D-4E42-AA8E-BAB91B31A2C2}"/>
              </a:ext>
            </a:extLst>
          </p:cNvPr>
          <p:cNvSpPr>
            <a:spLocks noGrp="1"/>
          </p:cNvSpPr>
          <p:nvPr>
            <p:ph type="dt" sz="half" idx="10"/>
          </p:nvPr>
        </p:nvSpPr>
        <p:spPr/>
        <p:txBody>
          <a:bodyPr/>
          <a:lstStyle/>
          <a:p>
            <a:fld id="{295ED74B-FBB8-4915-A2E4-DFED24F9BE90}" type="datetime1">
              <a:rPr lang="fi-FI" smtClean="0"/>
              <a:t>3.2.2023</a:t>
            </a:fld>
            <a:endParaRPr lang="en-GB" dirty="0"/>
          </a:p>
        </p:txBody>
      </p:sp>
      <p:sp>
        <p:nvSpPr>
          <p:cNvPr id="4" name="Tekstin paikkamerkki 3">
            <a:extLst>
              <a:ext uri="{FF2B5EF4-FFF2-40B4-BE49-F238E27FC236}">
                <a16:creationId xmlns:a16="http://schemas.microsoft.com/office/drawing/2014/main" id="{8D4D1A42-8494-AD46-A52B-0A26D53B2FC4}"/>
              </a:ext>
            </a:extLst>
          </p:cNvPr>
          <p:cNvSpPr>
            <a:spLocks noGrp="1"/>
          </p:cNvSpPr>
          <p:nvPr>
            <p:ph type="body" sz="quarter" idx="13"/>
          </p:nvPr>
        </p:nvSpPr>
        <p:spPr/>
        <p:txBody>
          <a:bodyPr>
            <a:normAutofit lnSpcReduction="10000"/>
          </a:bodyPr>
          <a:lstStyle/>
          <a:p>
            <a:r>
              <a:rPr lang="fi-FI" dirty="0"/>
              <a:t>Esimerkkejä perättömistä myyntipuheista:</a:t>
            </a:r>
          </a:p>
          <a:p>
            <a:pPr lvl="1"/>
            <a:r>
              <a:rPr lang="fi-FI" dirty="0"/>
              <a:t>Sukopistorasiasta ei saa ladata jos siinä ei ole vikavirtasuojaa</a:t>
            </a:r>
          </a:p>
          <a:p>
            <a:pPr lvl="2"/>
            <a:r>
              <a:rPr lang="fi-FI" dirty="0"/>
              <a:t>Ei pidä paikkaansa (latausjohdoissa on vikavirtasuoja juuri tämän takia). Olennaista on asennuksen kunto!</a:t>
            </a:r>
          </a:p>
          <a:p>
            <a:pPr lvl="1"/>
            <a:r>
              <a:rPr lang="fi-FI" dirty="0"/>
              <a:t>Sukopistorasiasta lataaminen kielletään uudessa SFS 6000:ssa</a:t>
            </a:r>
          </a:p>
          <a:p>
            <a:pPr lvl="2"/>
            <a:r>
              <a:rPr lang="fi-FI" dirty="0"/>
              <a:t>Ei pidä paikkaansa</a:t>
            </a:r>
          </a:p>
          <a:p>
            <a:r>
              <a:rPr lang="fi-FI" dirty="0"/>
              <a:t>Kiinteä latauspiste on perusteltu ilman liioitteluakin:</a:t>
            </a:r>
          </a:p>
          <a:p>
            <a:pPr lvl="1"/>
            <a:r>
              <a:rPr lang="fi-FI" dirty="0"/>
              <a:t>Määräystenmukainen sähköauton latausasema maksaa alkaen 500-600 € ja asennus muutaman satasen päälle </a:t>
            </a:r>
            <a:r>
              <a:rPr lang="fi-FI" dirty="0">
                <a:sym typeface="Wingdings" pitchFamily="2" charset="2"/>
              </a:rPr>
              <a:t> kannattaa tehdä.</a:t>
            </a:r>
          </a:p>
          <a:p>
            <a:r>
              <a:rPr lang="fi-FI" dirty="0"/>
              <a:t>Kaapelireitti kannattaa tutkia mahdollisuuksien mukaan</a:t>
            </a:r>
          </a:p>
          <a:p>
            <a:pPr lvl="1"/>
            <a:r>
              <a:rPr lang="fi-FI" dirty="0"/>
              <a:t>Rakenteiden purkaminen ja keskusten lämpökuvaus yliampuvia toimenpiteitä (kuinka moni omakotitaloasukas maksaa?).</a:t>
            </a:r>
          </a:p>
          <a:p>
            <a:pPr lvl="1"/>
            <a:r>
              <a:rPr lang="fi-FI" dirty="0"/>
              <a:t>Uudelle latauspisteelle uusi kaapeli suoraan keskukselta.</a:t>
            </a:r>
          </a:p>
          <a:p>
            <a:endParaRPr lang="fi-FI" dirty="0"/>
          </a:p>
        </p:txBody>
      </p:sp>
      <p:sp>
        <p:nvSpPr>
          <p:cNvPr id="5" name="Tekstin paikkamerkki 4">
            <a:extLst>
              <a:ext uri="{FF2B5EF4-FFF2-40B4-BE49-F238E27FC236}">
                <a16:creationId xmlns:a16="http://schemas.microsoft.com/office/drawing/2014/main" id="{4B13768D-1CD0-1646-885D-71E5D8DA5A91}"/>
              </a:ext>
            </a:extLst>
          </p:cNvPr>
          <p:cNvSpPr>
            <a:spLocks noGrp="1"/>
          </p:cNvSpPr>
          <p:nvPr>
            <p:ph type="body" sz="quarter" idx="14"/>
          </p:nvPr>
        </p:nvSpPr>
        <p:spPr/>
        <p:txBody>
          <a:bodyPr/>
          <a:lstStyle/>
          <a:p>
            <a:endParaRPr lang="fi-FI"/>
          </a:p>
        </p:txBody>
      </p:sp>
    </p:spTree>
    <p:extLst>
      <p:ext uri="{BB962C8B-B14F-4D97-AF65-F5344CB8AC3E}">
        <p14:creationId xmlns:p14="http://schemas.microsoft.com/office/powerpoint/2010/main" val="29537545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3D57FD-9614-0E45-8D72-E8FA609BD853}"/>
              </a:ext>
            </a:extLst>
          </p:cNvPr>
          <p:cNvSpPr>
            <a:spLocks noGrp="1"/>
          </p:cNvSpPr>
          <p:nvPr>
            <p:ph type="title"/>
          </p:nvPr>
        </p:nvSpPr>
        <p:spPr/>
        <p:txBody>
          <a:bodyPr>
            <a:normAutofit fontScale="90000"/>
          </a:bodyPr>
          <a:lstStyle/>
          <a:p>
            <a:r>
              <a:rPr lang="fi-FI" dirty="0"/>
              <a:t>Esimerkki viestinnästä (vakuutusyhtiö)</a:t>
            </a:r>
          </a:p>
        </p:txBody>
      </p:sp>
      <p:sp>
        <p:nvSpPr>
          <p:cNvPr id="3" name="Päivämäärän paikkamerkki 2">
            <a:extLst>
              <a:ext uri="{FF2B5EF4-FFF2-40B4-BE49-F238E27FC236}">
                <a16:creationId xmlns:a16="http://schemas.microsoft.com/office/drawing/2014/main" id="{6271D869-14C6-8246-AD23-C5845FE165BA}"/>
              </a:ext>
            </a:extLst>
          </p:cNvPr>
          <p:cNvSpPr>
            <a:spLocks noGrp="1"/>
          </p:cNvSpPr>
          <p:nvPr>
            <p:ph type="dt" sz="half" idx="10"/>
          </p:nvPr>
        </p:nvSpPr>
        <p:spPr/>
        <p:txBody>
          <a:bodyPr/>
          <a:lstStyle/>
          <a:p>
            <a:fld id="{295ED74B-FBB8-4915-A2E4-DFED24F9BE90}" type="datetime1">
              <a:rPr lang="fi-FI" smtClean="0"/>
              <a:t>3.2.2023</a:t>
            </a:fld>
            <a:endParaRPr lang="en-GB" dirty="0"/>
          </a:p>
        </p:txBody>
      </p:sp>
      <p:sp>
        <p:nvSpPr>
          <p:cNvPr id="5" name="Tekstin paikkamerkki 4">
            <a:extLst>
              <a:ext uri="{FF2B5EF4-FFF2-40B4-BE49-F238E27FC236}">
                <a16:creationId xmlns:a16="http://schemas.microsoft.com/office/drawing/2014/main" id="{7D483F76-F4C9-6842-BFFB-B6CCA745E2D8}"/>
              </a:ext>
            </a:extLst>
          </p:cNvPr>
          <p:cNvSpPr>
            <a:spLocks noGrp="1"/>
          </p:cNvSpPr>
          <p:nvPr>
            <p:ph type="body" sz="quarter" idx="14"/>
          </p:nvPr>
        </p:nvSpPr>
        <p:spPr>
          <a:xfrm>
            <a:off x="2183713" y="6464216"/>
            <a:ext cx="7189029" cy="276225"/>
          </a:xfrm>
        </p:spPr>
        <p:txBody>
          <a:bodyPr>
            <a:normAutofit/>
          </a:bodyPr>
          <a:lstStyle/>
          <a:p>
            <a:r>
              <a:rPr lang="fi-FI" dirty="0" err="1"/>
              <a:t>https</a:t>
            </a:r>
            <a:r>
              <a:rPr lang="fi-FI" dirty="0"/>
              <a:t>://</a:t>
            </a:r>
            <a:r>
              <a:rPr lang="fi-FI" dirty="0" err="1"/>
              <a:t>www.talouselama.fi</a:t>
            </a:r>
            <a:r>
              <a:rPr lang="fi-FI" dirty="0"/>
              <a:t>/uutiset/te/89f37d7c-4a98-4ea7-8619-feaadcb4a4a1?ref=ampparit:3d9a</a:t>
            </a:r>
          </a:p>
        </p:txBody>
      </p:sp>
      <p:pic>
        <p:nvPicPr>
          <p:cNvPr id="6" name="Kuva 5">
            <a:extLst>
              <a:ext uri="{FF2B5EF4-FFF2-40B4-BE49-F238E27FC236}">
                <a16:creationId xmlns:a16="http://schemas.microsoft.com/office/drawing/2014/main" id="{CEA3B83A-7F7D-CE47-9C66-6BE95689AF91}"/>
              </a:ext>
            </a:extLst>
          </p:cNvPr>
          <p:cNvPicPr>
            <a:picLocks noChangeAspect="1"/>
          </p:cNvPicPr>
          <p:nvPr/>
        </p:nvPicPr>
        <p:blipFill>
          <a:blip r:embed="rId2"/>
          <a:stretch>
            <a:fillRect/>
          </a:stretch>
        </p:blipFill>
        <p:spPr>
          <a:xfrm>
            <a:off x="31749" y="1173891"/>
            <a:ext cx="4051300" cy="1727200"/>
          </a:xfrm>
          <a:prstGeom prst="rect">
            <a:avLst/>
          </a:prstGeom>
        </p:spPr>
      </p:pic>
      <p:pic>
        <p:nvPicPr>
          <p:cNvPr id="7" name="Kuva 6">
            <a:extLst>
              <a:ext uri="{FF2B5EF4-FFF2-40B4-BE49-F238E27FC236}">
                <a16:creationId xmlns:a16="http://schemas.microsoft.com/office/drawing/2014/main" id="{E3F9D0C0-CE53-7F40-83F6-91E74DE36532}"/>
              </a:ext>
            </a:extLst>
          </p:cNvPr>
          <p:cNvPicPr>
            <a:picLocks noChangeAspect="1"/>
          </p:cNvPicPr>
          <p:nvPr/>
        </p:nvPicPr>
        <p:blipFill>
          <a:blip r:embed="rId3"/>
          <a:stretch>
            <a:fillRect/>
          </a:stretch>
        </p:blipFill>
        <p:spPr>
          <a:xfrm>
            <a:off x="4083049" y="1173891"/>
            <a:ext cx="7188200" cy="5092700"/>
          </a:xfrm>
          <a:prstGeom prst="rect">
            <a:avLst/>
          </a:prstGeom>
        </p:spPr>
      </p:pic>
      <p:sp>
        <p:nvSpPr>
          <p:cNvPr id="8" name="Tekstiruutu 7">
            <a:extLst>
              <a:ext uri="{FF2B5EF4-FFF2-40B4-BE49-F238E27FC236}">
                <a16:creationId xmlns:a16="http://schemas.microsoft.com/office/drawing/2014/main" id="{E319CA36-C62E-CA4A-B52B-FD67895B3B94}"/>
              </a:ext>
            </a:extLst>
          </p:cNvPr>
          <p:cNvSpPr txBox="1"/>
          <p:nvPr/>
        </p:nvSpPr>
        <p:spPr>
          <a:xfrm>
            <a:off x="137160" y="3028779"/>
            <a:ext cx="3447288" cy="2837591"/>
          </a:xfrm>
          <a:prstGeom prst="rect">
            <a:avLst/>
          </a:prstGeom>
        </p:spPr>
        <p:txBody>
          <a:bodyPr vert="horz" wrap="none" lIns="45720" tIns="22860" rIns="45720" bIns="22860" rtlCol="0" anchor="ctr">
            <a:noAutofit/>
          </a:bodyPr>
          <a:lstStyle/>
          <a:p>
            <a:pPr algn="l"/>
            <a:endParaRPr lang="fi-FI" sz="2400" b="1" dirty="0"/>
          </a:p>
        </p:txBody>
      </p:sp>
      <p:sp>
        <p:nvSpPr>
          <p:cNvPr id="9" name="Tekstiruutu 8">
            <a:extLst>
              <a:ext uri="{FF2B5EF4-FFF2-40B4-BE49-F238E27FC236}">
                <a16:creationId xmlns:a16="http://schemas.microsoft.com/office/drawing/2014/main" id="{A8A8514A-2FA3-414A-8AF5-5A83D810B503}"/>
              </a:ext>
            </a:extLst>
          </p:cNvPr>
          <p:cNvSpPr txBox="1"/>
          <p:nvPr/>
        </p:nvSpPr>
        <p:spPr>
          <a:xfrm>
            <a:off x="886968" y="3410712"/>
            <a:ext cx="0" cy="0"/>
          </a:xfrm>
          <a:prstGeom prst="rect">
            <a:avLst/>
          </a:prstGeom>
        </p:spPr>
        <p:txBody>
          <a:bodyPr vert="horz" wrap="none" lIns="45720" tIns="22860" rIns="45720" bIns="22860" rtlCol="0" anchor="ctr">
            <a:noAutofit/>
          </a:bodyPr>
          <a:lstStyle/>
          <a:p>
            <a:pPr algn="l"/>
            <a:endParaRPr lang="fi-FI" sz="2400" b="1" dirty="0"/>
          </a:p>
        </p:txBody>
      </p:sp>
      <p:sp>
        <p:nvSpPr>
          <p:cNvPr id="10" name="Tekstiruutu 9">
            <a:extLst>
              <a:ext uri="{FF2B5EF4-FFF2-40B4-BE49-F238E27FC236}">
                <a16:creationId xmlns:a16="http://schemas.microsoft.com/office/drawing/2014/main" id="{D92E4EC6-FBF3-CA41-B93A-AA127EB3CB7B}"/>
              </a:ext>
            </a:extLst>
          </p:cNvPr>
          <p:cNvSpPr txBox="1"/>
          <p:nvPr/>
        </p:nvSpPr>
        <p:spPr>
          <a:xfrm>
            <a:off x="731520" y="3337560"/>
            <a:ext cx="0" cy="0"/>
          </a:xfrm>
          <a:prstGeom prst="rect">
            <a:avLst/>
          </a:prstGeom>
        </p:spPr>
        <p:txBody>
          <a:bodyPr vert="horz" wrap="none" lIns="45720" tIns="22860" rIns="45720" bIns="22860" rtlCol="0" anchor="ctr">
            <a:noAutofit/>
          </a:bodyPr>
          <a:lstStyle/>
          <a:p>
            <a:pPr algn="l"/>
            <a:endParaRPr lang="fi-FI" sz="2400" b="1" dirty="0"/>
          </a:p>
        </p:txBody>
      </p:sp>
      <p:sp>
        <p:nvSpPr>
          <p:cNvPr id="11" name="Tekstiruutu 10">
            <a:extLst>
              <a:ext uri="{FF2B5EF4-FFF2-40B4-BE49-F238E27FC236}">
                <a16:creationId xmlns:a16="http://schemas.microsoft.com/office/drawing/2014/main" id="{37F509B7-A0D4-9E4C-993A-5547955FBA1B}"/>
              </a:ext>
            </a:extLst>
          </p:cNvPr>
          <p:cNvSpPr txBox="1"/>
          <p:nvPr/>
        </p:nvSpPr>
        <p:spPr>
          <a:xfrm>
            <a:off x="157227" y="2759046"/>
            <a:ext cx="3765550" cy="3202842"/>
          </a:xfrm>
          <a:prstGeom prst="rect">
            <a:avLst/>
          </a:prstGeom>
        </p:spPr>
        <p:txBody>
          <a:bodyPr vert="horz" wrap="none" lIns="45720" tIns="22860" rIns="45720" bIns="22860" rtlCol="0" anchor="ctr">
            <a:noAutofit/>
          </a:bodyPr>
          <a:lstStyle/>
          <a:p>
            <a:pPr algn="l"/>
            <a:r>
              <a:rPr lang="fi-FI" sz="2400" b="1" dirty="0"/>
              <a:t>Pääosin hyvin viestitty:</a:t>
            </a:r>
            <a:br>
              <a:rPr lang="fi-FI" sz="2400" b="1" dirty="0"/>
            </a:br>
            <a:r>
              <a:rPr lang="fi-FI" sz="2400" b="1" dirty="0"/>
              <a:t>voisi korostaa kaapelireitin</a:t>
            </a:r>
            <a:br>
              <a:rPr lang="fi-FI" sz="2400" b="1" dirty="0"/>
            </a:br>
            <a:r>
              <a:rPr lang="fi-FI" sz="2400" b="1" dirty="0"/>
              <a:t>tutkimista (kun asiakas vaatii,</a:t>
            </a:r>
            <a:br>
              <a:rPr lang="fi-FI" sz="2400" b="1" dirty="0"/>
            </a:br>
            <a:r>
              <a:rPr lang="fi-FI" sz="2400" b="1" dirty="0"/>
              <a:t>se tulee varmemmin tehtyä).</a:t>
            </a:r>
          </a:p>
          <a:p>
            <a:pPr algn="l"/>
            <a:r>
              <a:rPr lang="fi-FI" sz="2400" b="1" dirty="0"/>
              <a:t>Hieno latauslaite ei auta jos</a:t>
            </a:r>
            <a:br>
              <a:rPr lang="fi-FI" sz="2400" b="1" dirty="0"/>
            </a:br>
            <a:r>
              <a:rPr lang="fi-FI" sz="2400" b="1" dirty="0"/>
              <a:t>syöttävä asennus ei ole</a:t>
            </a:r>
            <a:br>
              <a:rPr lang="fi-FI" sz="2400" b="1" dirty="0"/>
            </a:br>
            <a:r>
              <a:rPr lang="fi-FI" sz="2400" b="1" dirty="0"/>
              <a:t>kunnossa. Korkea hinta-arvio</a:t>
            </a:r>
          </a:p>
          <a:p>
            <a:pPr algn="l"/>
            <a:r>
              <a:rPr lang="fi-FI" sz="2400" b="1" dirty="0"/>
              <a:t>voi ohjata omiin virityksiin.</a:t>
            </a:r>
          </a:p>
        </p:txBody>
      </p:sp>
    </p:spTree>
    <p:extLst>
      <p:ext uri="{BB962C8B-B14F-4D97-AF65-F5344CB8AC3E}">
        <p14:creationId xmlns:p14="http://schemas.microsoft.com/office/powerpoint/2010/main" val="10073934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D75F409-FACA-594B-89CA-6A33EF8C31C4}"/>
              </a:ext>
            </a:extLst>
          </p:cNvPr>
          <p:cNvSpPr>
            <a:spLocks noGrp="1"/>
          </p:cNvSpPr>
          <p:nvPr>
            <p:ph type="title"/>
          </p:nvPr>
        </p:nvSpPr>
        <p:spPr/>
        <p:txBody>
          <a:bodyPr/>
          <a:lstStyle/>
          <a:p>
            <a:r>
              <a:rPr lang="fi-FI" dirty="0"/>
              <a:t>Turvallinen lataaminen lyhyesti</a:t>
            </a:r>
          </a:p>
        </p:txBody>
      </p:sp>
      <p:sp>
        <p:nvSpPr>
          <p:cNvPr id="3" name="Päivämäärän paikkamerkki 2">
            <a:extLst>
              <a:ext uri="{FF2B5EF4-FFF2-40B4-BE49-F238E27FC236}">
                <a16:creationId xmlns:a16="http://schemas.microsoft.com/office/drawing/2014/main" id="{4B21F2BB-3B31-7A48-89EA-63421B644437}"/>
              </a:ext>
            </a:extLst>
          </p:cNvPr>
          <p:cNvSpPr>
            <a:spLocks noGrp="1"/>
          </p:cNvSpPr>
          <p:nvPr>
            <p:ph type="dt" sz="half" idx="10"/>
          </p:nvPr>
        </p:nvSpPr>
        <p:spPr/>
        <p:txBody>
          <a:bodyPr/>
          <a:lstStyle/>
          <a:p>
            <a:fld id="{295ED74B-FBB8-4915-A2E4-DFED24F9BE90}" type="datetime1">
              <a:rPr lang="fi-FI" smtClean="0"/>
              <a:t>3.2.2023</a:t>
            </a:fld>
            <a:endParaRPr lang="en-GB" dirty="0"/>
          </a:p>
        </p:txBody>
      </p:sp>
      <p:sp>
        <p:nvSpPr>
          <p:cNvPr id="4" name="Tekstin paikkamerkki 3">
            <a:extLst>
              <a:ext uri="{FF2B5EF4-FFF2-40B4-BE49-F238E27FC236}">
                <a16:creationId xmlns:a16="http://schemas.microsoft.com/office/drawing/2014/main" id="{7AAAC5AA-507C-B743-B588-C22AE653D860}"/>
              </a:ext>
            </a:extLst>
          </p:cNvPr>
          <p:cNvSpPr>
            <a:spLocks noGrp="1"/>
          </p:cNvSpPr>
          <p:nvPr>
            <p:ph type="body" sz="quarter" idx="13"/>
          </p:nvPr>
        </p:nvSpPr>
        <p:spPr/>
        <p:txBody>
          <a:bodyPr/>
          <a:lstStyle/>
          <a:p>
            <a:r>
              <a:rPr lang="fi-FI" dirty="0"/>
              <a:t>Käytä ensisijaisesti ammattilaisen kiinteästi asentamaa latausasemaa</a:t>
            </a:r>
          </a:p>
          <a:p>
            <a:pPr lvl="1"/>
            <a:r>
              <a:rPr lang="fi-FI" dirty="0"/>
              <a:t>Varmista, että urakoitsija kuuluu Tukesin urakoitsijarekisteriin</a:t>
            </a:r>
          </a:p>
          <a:p>
            <a:pPr lvl="1"/>
            <a:r>
              <a:rPr lang="fi-FI" dirty="0"/>
              <a:t>Vaadi käyttöönottotarkastuspöytäkirja</a:t>
            </a:r>
          </a:p>
          <a:p>
            <a:r>
              <a:rPr lang="fi-FI" dirty="0"/>
              <a:t>Jos lataat sukopistorasiasta, rajoita virta 8 ampeeriin tai käytä lämpötila-</a:t>
            </a:r>
            <a:r>
              <a:rPr lang="fi-FI" dirty="0" err="1"/>
              <a:t>anturoitua</a:t>
            </a:r>
            <a:r>
              <a:rPr lang="fi-FI" dirty="0"/>
              <a:t> johtoa, mielellään molemmat!</a:t>
            </a:r>
          </a:p>
          <a:p>
            <a:r>
              <a:rPr lang="fi-FI" dirty="0"/>
              <a:t>Pidä huolta kodin sähkölaitteiston kunnosta.</a:t>
            </a:r>
          </a:p>
          <a:p>
            <a:pPr lvl="1"/>
            <a:r>
              <a:rPr lang="fi-FI" dirty="0"/>
              <a:t>Reagoi laitteiden epänormaaliin toimintaan (lämpeneminen, äänet, palava sulake)</a:t>
            </a:r>
          </a:p>
          <a:p>
            <a:r>
              <a:rPr lang="fi-FI" dirty="0"/>
              <a:t>Testaa palovaroittimet säännöllisesti.</a:t>
            </a:r>
          </a:p>
          <a:p>
            <a:r>
              <a:rPr lang="fi-FI" dirty="0"/>
              <a:t>Tutustu vakuutusyhtiön ehtoihin ja suojeluohjeeseen.</a:t>
            </a:r>
          </a:p>
          <a:p>
            <a:pPr marL="0" indent="0">
              <a:buNone/>
            </a:pPr>
            <a:endParaRPr lang="fi-FI" dirty="0"/>
          </a:p>
        </p:txBody>
      </p:sp>
      <p:sp>
        <p:nvSpPr>
          <p:cNvPr id="5" name="Tekstin paikkamerkki 4">
            <a:extLst>
              <a:ext uri="{FF2B5EF4-FFF2-40B4-BE49-F238E27FC236}">
                <a16:creationId xmlns:a16="http://schemas.microsoft.com/office/drawing/2014/main" id="{78FD52D2-8D43-CF4C-9748-0BA1B12AACD6}"/>
              </a:ext>
            </a:extLst>
          </p:cNvPr>
          <p:cNvSpPr>
            <a:spLocks noGrp="1"/>
          </p:cNvSpPr>
          <p:nvPr>
            <p:ph type="body" sz="quarter" idx="14"/>
          </p:nvPr>
        </p:nvSpPr>
        <p:spPr/>
        <p:txBody>
          <a:bodyPr/>
          <a:lstStyle/>
          <a:p>
            <a:endParaRPr lang="fi-FI"/>
          </a:p>
        </p:txBody>
      </p:sp>
    </p:spTree>
    <p:extLst>
      <p:ext uri="{BB962C8B-B14F-4D97-AF65-F5344CB8AC3E}">
        <p14:creationId xmlns:p14="http://schemas.microsoft.com/office/powerpoint/2010/main" val="9823096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FFD3EEE-618C-3144-9E10-A3883480575F}"/>
              </a:ext>
            </a:extLst>
          </p:cNvPr>
          <p:cNvSpPr>
            <a:spLocks noGrp="1"/>
          </p:cNvSpPr>
          <p:nvPr>
            <p:ph type="title"/>
          </p:nvPr>
        </p:nvSpPr>
        <p:spPr/>
        <p:txBody>
          <a:bodyPr/>
          <a:lstStyle/>
          <a:p>
            <a:r>
              <a:rPr lang="fi-FI" dirty="0"/>
              <a:t>Erillinen piharasia = turvallinen</a:t>
            </a:r>
          </a:p>
        </p:txBody>
      </p:sp>
      <p:sp>
        <p:nvSpPr>
          <p:cNvPr id="3" name="Päivämäärän paikkamerkki 2">
            <a:extLst>
              <a:ext uri="{FF2B5EF4-FFF2-40B4-BE49-F238E27FC236}">
                <a16:creationId xmlns:a16="http://schemas.microsoft.com/office/drawing/2014/main" id="{CCCB1B35-F0D4-2246-A106-00AE7EB931DD}"/>
              </a:ext>
            </a:extLst>
          </p:cNvPr>
          <p:cNvSpPr>
            <a:spLocks noGrp="1"/>
          </p:cNvSpPr>
          <p:nvPr>
            <p:ph type="dt" sz="half" idx="10"/>
          </p:nvPr>
        </p:nvSpPr>
        <p:spPr/>
        <p:txBody>
          <a:bodyPr/>
          <a:lstStyle/>
          <a:p>
            <a:fld id="{295ED74B-FBB8-4915-A2E4-DFED24F9BE90}" type="datetime1">
              <a:rPr lang="fi-FI" smtClean="0"/>
              <a:t>3.2.2023</a:t>
            </a:fld>
            <a:endParaRPr lang="en-GB" dirty="0"/>
          </a:p>
        </p:txBody>
      </p:sp>
      <p:pic>
        <p:nvPicPr>
          <p:cNvPr id="6" name="Kuva 5">
            <a:extLst>
              <a:ext uri="{FF2B5EF4-FFF2-40B4-BE49-F238E27FC236}">
                <a16:creationId xmlns:a16="http://schemas.microsoft.com/office/drawing/2014/main" id="{6AD109E0-342C-5141-BCDD-3AC94B44FE70}"/>
              </a:ext>
            </a:extLst>
          </p:cNvPr>
          <p:cNvPicPr>
            <a:picLocks noChangeAspect="1"/>
          </p:cNvPicPr>
          <p:nvPr/>
        </p:nvPicPr>
        <p:blipFill>
          <a:blip r:embed="rId2"/>
          <a:stretch>
            <a:fillRect/>
          </a:stretch>
        </p:blipFill>
        <p:spPr>
          <a:xfrm>
            <a:off x="0" y="1046202"/>
            <a:ext cx="3889248" cy="5732539"/>
          </a:xfrm>
          <a:prstGeom prst="rect">
            <a:avLst/>
          </a:prstGeom>
        </p:spPr>
      </p:pic>
      <p:sp>
        <p:nvSpPr>
          <p:cNvPr id="5" name="Tekstin paikkamerkki 4">
            <a:extLst>
              <a:ext uri="{FF2B5EF4-FFF2-40B4-BE49-F238E27FC236}">
                <a16:creationId xmlns:a16="http://schemas.microsoft.com/office/drawing/2014/main" id="{E200FD36-6F38-6344-8C8C-E0F7484BF047}"/>
              </a:ext>
            </a:extLst>
          </p:cNvPr>
          <p:cNvSpPr>
            <a:spLocks noGrp="1"/>
          </p:cNvSpPr>
          <p:nvPr>
            <p:ph type="body" sz="quarter" idx="14"/>
          </p:nvPr>
        </p:nvSpPr>
        <p:spPr/>
        <p:txBody>
          <a:bodyPr/>
          <a:lstStyle/>
          <a:p>
            <a:endParaRPr lang="fi-FI"/>
          </a:p>
        </p:txBody>
      </p:sp>
      <p:pic>
        <p:nvPicPr>
          <p:cNvPr id="7" name="Kuva 6">
            <a:extLst>
              <a:ext uri="{FF2B5EF4-FFF2-40B4-BE49-F238E27FC236}">
                <a16:creationId xmlns:a16="http://schemas.microsoft.com/office/drawing/2014/main" id="{D3C6ACBC-B933-BD44-A9F2-84B18602A10D}"/>
              </a:ext>
            </a:extLst>
          </p:cNvPr>
          <p:cNvPicPr>
            <a:picLocks noChangeAspect="1"/>
          </p:cNvPicPr>
          <p:nvPr/>
        </p:nvPicPr>
        <p:blipFill>
          <a:blip r:embed="rId3"/>
          <a:stretch>
            <a:fillRect/>
          </a:stretch>
        </p:blipFill>
        <p:spPr>
          <a:xfrm>
            <a:off x="4448626" y="1046201"/>
            <a:ext cx="3720014" cy="5650299"/>
          </a:xfrm>
          <a:prstGeom prst="rect">
            <a:avLst/>
          </a:prstGeom>
        </p:spPr>
      </p:pic>
      <p:pic>
        <p:nvPicPr>
          <p:cNvPr id="1026" name="Picture 2" descr="Latauselementti Garo - IDL216-2F">
            <a:extLst>
              <a:ext uri="{FF2B5EF4-FFF2-40B4-BE49-F238E27FC236}">
                <a16:creationId xmlns:a16="http://schemas.microsoft.com/office/drawing/2014/main" id="{C0735115-18EE-E04F-BD9F-73A200D17B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5386" y="1859280"/>
            <a:ext cx="4645801" cy="499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6011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7D62F57-79B2-1144-A47F-D2D8A11DE6A2}"/>
              </a:ext>
            </a:extLst>
          </p:cNvPr>
          <p:cNvSpPr>
            <a:spLocks noGrp="1"/>
          </p:cNvSpPr>
          <p:nvPr>
            <p:ph type="title"/>
          </p:nvPr>
        </p:nvSpPr>
        <p:spPr/>
        <p:txBody>
          <a:bodyPr/>
          <a:lstStyle/>
          <a:p>
            <a:r>
              <a:rPr lang="fi-FI" dirty="0"/>
              <a:t>Ei näin!</a:t>
            </a:r>
          </a:p>
        </p:txBody>
      </p:sp>
      <p:sp>
        <p:nvSpPr>
          <p:cNvPr id="3" name="Päivämäärän paikkamerkki 2">
            <a:extLst>
              <a:ext uri="{FF2B5EF4-FFF2-40B4-BE49-F238E27FC236}">
                <a16:creationId xmlns:a16="http://schemas.microsoft.com/office/drawing/2014/main" id="{BBE625A1-2B93-0448-BF21-ADD745F872B6}"/>
              </a:ext>
            </a:extLst>
          </p:cNvPr>
          <p:cNvSpPr>
            <a:spLocks noGrp="1"/>
          </p:cNvSpPr>
          <p:nvPr>
            <p:ph type="dt" sz="half" idx="10"/>
          </p:nvPr>
        </p:nvSpPr>
        <p:spPr/>
        <p:txBody>
          <a:bodyPr/>
          <a:lstStyle/>
          <a:p>
            <a:fld id="{295ED74B-FBB8-4915-A2E4-DFED24F9BE90}" type="datetime1">
              <a:rPr lang="fi-FI" smtClean="0"/>
              <a:t>3.2.2023</a:t>
            </a:fld>
            <a:endParaRPr lang="en-GB" dirty="0"/>
          </a:p>
        </p:txBody>
      </p:sp>
      <p:sp>
        <p:nvSpPr>
          <p:cNvPr id="4" name="Tekstin paikkamerkki 3">
            <a:extLst>
              <a:ext uri="{FF2B5EF4-FFF2-40B4-BE49-F238E27FC236}">
                <a16:creationId xmlns:a16="http://schemas.microsoft.com/office/drawing/2014/main" id="{7EEAC93C-C221-0445-8809-CC117D4D96C6}"/>
              </a:ext>
            </a:extLst>
          </p:cNvPr>
          <p:cNvSpPr>
            <a:spLocks noGrp="1"/>
          </p:cNvSpPr>
          <p:nvPr>
            <p:ph type="body" sz="quarter" idx="13"/>
          </p:nvPr>
        </p:nvSpPr>
        <p:spPr>
          <a:xfrm>
            <a:off x="915429" y="1307453"/>
            <a:ext cx="4570971" cy="4860925"/>
          </a:xfrm>
        </p:spPr>
        <p:txBody>
          <a:bodyPr>
            <a:normAutofit lnSpcReduction="10000"/>
          </a:bodyPr>
          <a:lstStyle/>
          <a:p>
            <a:r>
              <a:rPr lang="fi-FI" dirty="0"/>
              <a:t>Taidonnäytteitä löytyy Googlen kuvahaulla ”Norge </a:t>
            </a:r>
            <a:r>
              <a:rPr lang="fi-FI" dirty="0" err="1"/>
              <a:t>elbil</a:t>
            </a:r>
            <a:r>
              <a:rPr lang="fi-FI" dirty="0"/>
              <a:t> </a:t>
            </a:r>
            <a:r>
              <a:rPr lang="fi-FI" dirty="0" err="1"/>
              <a:t>skjøteledning</a:t>
            </a:r>
            <a:r>
              <a:rPr lang="fi-FI" dirty="0"/>
              <a:t>” tai ”</a:t>
            </a:r>
            <a:r>
              <a:rPr lang="fi-FI" dirty="0" err="1"/>
              <a:t>elbil</a:t>
            </a:r>
            <a:r>
              <a:rPr lang="fi-FI" dirty="0"/>
              <a:t> </a:t>
            </a:r>
            <a:r>
              <a:rPr lang="fi-FI" dirty="0" err="1"/>
              <a:t>lading</a:t>
            </a:r>
            <a:r>
              <a:rPr lang="fi-FI" dirty="0"/>
              <a:t> </a:t>
            </a:r>
            <a:r>
              <a:rPr lang="fi-FI" dirty="0" err="1"/>
              <a:t>brannfare</a:t>
            </a:r>
            <a:r>
              <a:rPr lang="fi-FI" dirty="0"/>
              <a:t>”</a:t>
            </a:r>
          </a:p>
          <a:p>
            <a:r>
              <a:rPr lang="fi-FI" dirty="0"/>
              <a:t>Ainakin yksi tapaus Norjassa jossa huonokuntoisen jatkojohdon käyttö johti tulipaloon</a:t>
            </a:r>
          </a:p>
          <a:p>
            <a:r>
              <a:rPr lang="fi-FI" dirty="0"/>
              <a:t>Stavangerin tuhoisa lentokenttäpalo ei johtunut sähköautoista</a:t>
            </a:r>
          </a:p>
        </p:txBody>
      </p:sp>
      <p:sp>
        <p:nvSpPr>
          <p:cNvPr id="5" name="Tekstin paikkamerkki 4">
            <a:extLst>
              <a:ext uri="{FF2B5EF4-FFF2-40B4-BE49-F238E27FC236}">
                <a16:creationId xmlns:a16="http://schemas.microsoft.com/office/drawing/2014/main" id="{0C738252-F5E2-AC44-A2AA-1F8A32888C3E}"/>
              </a:ext>
            </a:extLst>
          </p:cNvPr>
          <p:cNvSpPr>
            <a:spLocks noGrp="1"/>
          </p:cNvSpPr>
          <p:nvPr>
            <p:ph type="body" sz="quarter" idx="14"/>
          </p:nvPr>
        </p:nvSpPr>
        <p:spPr/>
        <p:txBody>
          <a:bodyPr/>
          <a:lstStyle/>
          <a:p>
            <a:endParaRPr lang="fi-FI"/>
          </a:p>
        </p:txBody>
      </p:sp>
      <p:pic>
        <p:nvPicPr>
          <p:cNvPr id="1026" name="Picture 2" descr="Ved hjelp av et par skjøteledninger får bilen strøm fra eierens kontor høyt over bilen. (Foto: SIMEN SOLUM WAAGSETHER, Budstikka / AMEDIA)">
            <a:extLst>
              <a:ext uri="{FF2B5EF4-FFF2-40B4-BE49-F238E27FC236}">
                <a16:creationId xmlns:a16="http://schemas.microsoft.com/office/drawing/2014/main" id="{60E6D599-AFBD-704B-A1BA-EA23099AEA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7089" y="1307453"/>
            <a:ext cx="5986272" cy="3518462"/>
          </a:xfrm>
          <a:prstGeom prst="rect">
            <a:avLst/>
          </a:prstGeom>
          <a:noFill/>
          <a:extLst>
            <a:ext uri="{909E8E84-426E-40DD-AFC4-6F175D3DCCD1}">
              <a14:hiddenFill xmlns:a14="http://schemas.microsoft.com/office/drawing/2010/main">
                <a:solidFill>
                  <a:srgbClr val="FFFFFF"/>
                </a:solidFill>
              </a14:hiddenFill>
            </a:ext>
          </a:extLst>
        </p:spPr>
      </p:pic>
      <p:sp>
        <p:nvSpPr>
          <p:cNvPr id="6" name="Suorakulmio 5">
            <a:extLst>
              <a:ext uri="{FF2B5EF4-FFF2-40B4-BE49-F238E27FC236}">
                <a16:creationId xmlns:a16="http://schemas.microsoft.com/office/drawing/2014/main" id="{DA628EF5-A3D8-4949-AFC1-95B5D1943AF7}"/>
              </a:ext>
            </a:extLst>
          </p:cNvPr>
          <p:cNvSpPr/>
          <p:nvPr/>
        </p:nvSpPr>
        <p:spPr>
          <a:xfrm>
            <a:off x="8595487" y="5013683"/>
            <a:ext cx="3237040" cy="369332"/>
          </a:xfrm>
          <a:prstGeom prst="rect">
            <a:avLst/>
          </a:prstGeom>
        </p:spPr>
        <p:txBody>
          <a:bodyPr wrap="none">
            <a:spAutoFit/>
          </a:bodyPr>
          <a:lstStyle/>
          <a:p>
            <a:r>
              <a:rPr lang="fi-FI" dirty="0" err="1"/>
              <a:t>https</a:t>
            </a:r>
            <a:r>
              <a:rPr lang="fi-FI" dirty="0"/>
              <a:t>://www.tv2.no/a/8545835/</a:t>
            </a:r>
          </a:p>
        </p:txBody>
      </p:sp>
      <p:pic>
        <p:nvPicPr>
          <p:cNvPr id="1028" name="Picture 4" descr="Ladestasjon elbil">
            <a:extLst>
              <a:ext uri="{FF2B5EF4-FFF2-40B4-BE49-F238E27FC236}">
                <a16:creationId xmlns:a16="http://schemas.microsoft.com/office/drawing/2014/main" id="{DDCDF4E3-55A4-9642-8CE1-348F49F59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089" y="4740235"/>
            <a:ext cx="2938398" cy="2117765"/>
          </a:xfrm>
          <a:prstGeom prst="rect">
            <a:avLst/>
          </a:prstGeom>
          <a:noFill/>
          <a:extLst>
            <a:ext uri="{909E8E84-426E-40DD-AFC4-6F175D3DCCD1}">
              <a14:hiddenFill xmlns:a14="http://schemas.microsoft.com/office/drawing/2010/main">
                <a:solidFill>
                  <a:srgbClr val="FFFFFF"/>
                </a:solidFill>
              </a14:hiddenFill>
            </a:ext>
          </a:extLst>
        </p:spPr>
      </p:pic>
      <p:sp>
        <p:nvSpPr>
          <p:cNvPr id="8" name="Suorakulmio 7">
            <a:extLst>
              <a:ext uri="{FF2B5EF4-FFF2-40B4-BE49-F238E27FC236}">
                <a16:creationId xmlns:a16="http://schemas.microsoft.com/office/drawing/2014/main" id="{29C97A7D-4525-4640-A743-846ACC5F10CD}"/>
              </a:ext>
            </a:extLst>
          </p:cNvPr>
          <p:cNvSpPr/>
          <p:nvPr/>
        </p:nvSpPr>
        <p:spPr>
          <a:xfrm>
            <a:off x="8595487" y="6069721"/>
            <a:ext cx="2329701" cy="646331"/>
          </a:xfrm>
          <a:prstGeom prst="rect">
            <a:avLst/>
          </a:prstGeom>
        </p:spPr>
        <p:txBody>
          <a:bodyPr wrap="square">
            <a:spAutoFit/>
          </a:bodyPr>
          <a:lstStyle/>
          <a:p>
            <a:r>
              <a:rPr lang="fi-FI" sz="1200" dirty="0" err="1"/>
              <a:t>https</a:t>
            </a:r>
            <a:r>
              <a:rPr lang="fi-FI" sz="1200" dirty="0"/>
              <a:t>://</a:t>
            </a:r>
            <a:r>
              <a:rPr lang="fi-FI" sz="1200" dirty="0" err="1"/>
              <a:t>www.gjensidige.no</a:t>
            </a:r>
            <a:r>
              <a:rPr lang="fi-FI" sz="1200" dirty="0"/>
              <a:t>/</a:t>
            </a:r>
            <a:r>
              <a:rPr lang="fi-FI" sz="1200" dirty="0" err="1"/>
              <a:t>godtforberedt</a:t>
            </a:r>
            <a:r>
              <a:rPr lang="fi-FI" sz="1200" dirty="0"/>
              <a:t>/</a:t>
            </a:r>
            <a:r>
              <a:rPr lang="fi-FI" sz="1200" dirty="0" err="1"/>
              <a:t>content</a:t>
            </a:r>
            <a:r>
              <a:rPr lang="fi-FI" sz="1200" dirty="0"/>
              <a:t>/</a:t>
            </a:r>
            <a:r>
              <a:rPr lang="fi-FI" sz="1200" dirty="0" err="1"/>
              <a:t>brannfare-elbil-lading</a:t>
            </a:r>
            <a:endParaRPr lang="fi-FI" sz="1200" dirty="0"/>
          </a:p>
        </p:txBody>
      </p:sp>
    </p:spTree>
    <p:extLst>
      <p:ext uri="{BB962C8B-B14F-4D97-AF65-F5344CB8AC3E}">
        <p14:creationId xmlns:p14="http://schemas.microsoft.com/office/powerpoint/2010/main" val="8498048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783A9803-CE98-314B-A28B-0BFBF5705A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4291" y="2623605"/>
            <a:ext cx="5213023" cy="3909767"/>
          </a:xfrm>
          <a:prstGeom prst="rect">
            <a:avLst/>
          </a:prstGeom>
        </p:spPr>
      </p:pic>
      <p:pic>
        <p:nvPicPr>
          <p:cNvPr id="6" name="Picture 2" descr="\\SRVSESKO\RedirectedFolders\jve\My Documents\TEKSTIT\SK23\Kuvia\palanutPistorasia18112011\IMG_4504.jpg">
            <a:extLst>
              <a:ext uri="{FF2B5EF4-FFF2-40B4-BE49-F238E27FC236}">
                <a16:creationId xmlns:a16="http://schemas.microsoft.com/office/drawing/2014/main" id="{59B74982-2F2B-0F43-B30E-14B2AC7D287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77314" y="2623605"/>
            <a:ext cx="2400300" cy="2487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95E8A4F1-C809-45EF-B154-ACCB719F1815}"/>
              </a:ext>
            </a:extLst>
          </p:cNvPr>
          <p:cNvSpPr>
            <a:spLocks noGrp="1"/>
          </p:cNvSpPr>
          <p:nvPr>
            <p:ph type="title"/>
          </p:nvPr>
        </p:nvSpPr>
        <p:spPr/>
        <p:txBody>
          <a:bodyPr/>
          <a:lstStyle/>
          <a:p>
            <a:r>
              <a:rPr lang="fi-FI" dirty="0"/>
              <a:t>Super-</a:t>
            </a:r>
            <a:r>
              <a:rPr lang="fi-FI" dirty="0" err="1"/>
              <a:t>suko</a:t>
            </a:r>
            <a:r>
              <a:rPr lang="fi-FI" dirty="0"/>
              <a:t> (HL-pistorasia)</a:t>
            </a:r>
          </a:p>
        </p:txBody>
      </p:sp>
      <p:sp>
        <p:nvSpPr>
          <p:cNvPr id="9" name="Sisällön paikkamerkki 2">
            <a:extLst>
              <a:ext uri="{FF2B5EF4-FFF2-40B4-BE49-F238E27FC236}">
                <a16:creationId xmlns:a16="http://schemas.microsoft.com/office/drawing/2014/main" id="{86344687-2029-8B42-8A4E-9A503F0C7B6C}"/>
              </a:ext>
            </a:extLst>
          </p:cNvPr>
          <p:cNvSpPr>
            <a:spLocks noGrp="1"/>
          </p:cNvSpPr>
          <p:nvPr>
            <p:ph type="body" sz="quarter" idx="13"/>
          </p:nvPr>
        </p:nvSpPr>
        <p:spPr>
          <a:xfrm>
            <a:off x="570884" y="1292846"/>
            <a:ext cx="10212860" cy="4860925"/>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dirty="0"/>
              <a:t>Tavallinen </a:t>
            </a:r>
            <a:r>
              <a:rPr lang="fi-FI" dirty="0" err="1"/>
              <a:t>suko</a:t>
            </a:r>
            <a:r>
              <a:rPr lang="fi-FI" dirty="0"/>
              <a:t>: lämpenemistesti 1 h @ 22 A, Δ</a:t>
            </a:r>
            <a:r>
              <a:rPr lang="fi-FI" i="1" dirty="0"/>
              <a:t>T</a:t>
            </a:r>
            <a:r>
              <a:rPr lang="fi-FI" dirty="0"/>
              <a:t> = 45 K</a:t>
            </a:r>
          </a:p>
          <a:p>
            <a:r>
              <a:rPr lang="fi-FI" dirty="0"/>
              <a:t>”Super-</a:t>
            </a:r>
            <a:r>
              <a:rPr lang="fi-FI" dirty="0" err="1"/>
              <a:t>suko</a:t>
            </a:r>
            <a:r>
              <a:rPr lang="fi-FI" dirty="0"/>
              <a:t>” eli </a:t>
            </a:r>
            <a:r>
              <a:rPr lang="fi-FI" dirty="0" err="1"/>
              <a:t>high</a:t>
            </a:r>
            <a:r>
              <a:rPr lang="fi-FI" dirty="0"/>
              <a:t> </a:t>
            </a:r>
            <a:r>
              <a:rPr lang="fi-FI" dirty="0" err="1"/>
              <a:t>load</a:t>
            </a:r>
            <a:r>
              <a:rPr lang="fi-FI" dirty="0"/>
              <a:t> </a:t>
            </a:r>
            <a:r>
              <a:rPr lang="fi-FI" dirty="0" err="1"/>
              <a:t>profile</a:t>
            </a:r>
            <a:r>
              <a:rPr lang="fi-FI" dirty="0"/>
              <a:t> –</a:t>
            </a:r>
            <a:r>
              <a:rPr lang="fi-FI" dirty="0" err="1"/>
              <a:t>suko</a:t>
            </a:r>
            <a:r>
              <a:rPr lang="fi-FI" dirty="0"/>
              <a:t>: lämpenemistesti 5 h + 1 h tauko 125 kertaa, Δ</a:t>
            </a:r>
            <a:r>
              <a:rPr lang="fi-FI" i="1" dirty="0"/>
              <a:t>T</a:t>
            </a:r>
            <a:r>
              <a:rPr lang="fi-FI" dirty="0"/>
              <a:t> = 35 K. Standardi loppuäänestysvaiheessa kesällä 2021.</a:t>
            </a:r>
          </a:p>
        </p:txBody>
      </p:sp>
      <p:sp>
        <p:nvSpPr>
          <p:cNvPr id="4" name="Text Placeholder 3">
            <a:extLst>
              <a:ext uri="{FF2B5EF4-FFF2-40B4-BE49-F238E27FC236}">
                <a16:creationId xmlns:a16="http://schemas.microsoft.com/office/drawing/2014/main" id="{59914812-BEAF-41F4-BD42-4182B32DD0A4}"/>
              </a:ext>
            </a:extLst>
          </p:cNvPr>
          <p:cNvSpPr>
            <a:spLocks noGrp="1"/>
          </p:cNvSpPr>
          <p:nvPr>
            <p:ph type="body" sz="quarter" idx="14"/>
          </p:nvPr>
        </p:nvSpPr>
        <p:spPr/>
        <p:txBody>
          <a:bodyPr/>
          <a:lstStyle/>
          <a:p>
            <a:endParaRPr lang="fi-FI"/>
          </a:p>
        </p:txBody>
      </p:sp>
    </p:spTree>
    <p:extLst>
      <p:ext uri="{BB962C8B-B14F-4D97-AF65-F5344CB8AC3E}">
        <p14:creationId xmlns:p14="http://schemas.microsoft.com/office/powerpoint/2010/main" val="21701515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9667E279-BD91-7A4E-9325-F383414BE673}"/>
              </a:ext>
            </a:extLst>
          </p:cNvPr>
          <p:cNvSpPr>
            <a:spLocks noGrp="1"/>
          </p:cNvSpPr>
          <p:nvPr>
            <p:ph type="title"/>
          </p:nvPr>
        </p:nvSpPr>
        <p:spPr/>
        <p:txBody>
          <a:bodyPr>
            <a:normAutofit fontScale="90000"/>
          </a:bodyPr>
          <a:lstStyle/>
          <a:p>
            <a:r>
              <a:rPr lang="fi-FI" dirty="0"/>
              <a:t>Vakuutusehdot ja suojeluohjeet (Esimerkki: OP Pohjola)</a:t>
            </a:r>
          </a:p>
        </p:txBody>
      </p:sp>
      <p:sp>
        <p:nvSpPr>
          <p:cNvPr id="5" name="Päivämäärän paikkamerkki 4">
            <a:extLst>
              <a:ext uri="{FF2B5EF4-FFF2-40B4-BE49-F238E27FC236}">
                <a16:creationId xmlns:a16="http://schemas.microsoft.com/office/drawing/2014/main" id="{6CDAA70D-7DA6-5E4F-B1C4-51AF3B7D600A}"/>
              </a:ext>
            </a:extLst>
          </p:cNvPr>
          <p:cNvSpPr>
            <a:spLocks noGrp="1"/>
          </p:cNvSpPr>
          <p:nvPr>
            <p:ph type="dt" sz="half" idx="10"/>
          </p:nvPr>
        </p:nvSpPr>
        <p:spPr/>
        <p:txBody>
          <a:bodyPr/>
          <a:lstStyle/>
          <a:p>
            <a:fld id="{90C2C258-80DC-43C4-B4F1-568FCD71FF30}" type="datetime1">
              <a:rPr lang="fi-FI" smtClean="0"/>
              <a:t>3.2.2023</a:t>
            </a:fld>
            <a:endParaRPr lang="en-GB" dirty="0"/>
          </a:p>
        </p:txBody>
      </p:sp>
      <p:sp>
        <p:nvSpPr>
          <p:cNvPr id="6" name="Tekstin paikkamerkki 5">
            <a:extLst>
              <a:ext uri="{FF2B5EF4-FFF2-40B4-BE49-F238E27FC236}">
                <a16:creationId xmlns:a16="http://schemas.microsoft.com/office/drawing/2014/main" id="{C49EFCD6-49A8-9345-B1DE-3C1213BE6A29}"/>
              </a:ext>
            </a:extLst>
          </p:cNvPr>
          <p:cNvSpPr>
            <a:spLocks noGrp="1"/>
          </p:cNvSpPr>
          <p:nvPr>
            <p:ph type="body" sz="quarter" idx="14"/>
          </p:nvPr>
        </p:nvSpPr>
        <p:spPr/>
        <p:txBody>
          <a:bodyPr/>
          <a:lstStyle/>
          <a:p>
            <a:endParaRPr lang="fi-FI"/>
          </a:p>
        </p:txBody>
      </p:sp>
      <p:pic>
        <p:nvPicPr>
          <p:cNvPr id="7" name="Kuva 6">
            <a:extLst>
              <a:ext uri="{FF2B5EF4-FFF2-40B4-BE49-F238E27FC236}">
                <a16:creationId xmlns:a16="http://schemas.microsoft.com/office/drawing/2014/main" id="{9713AF3F-283F-6140-9674-3FDAC6041465}"/>
              </a:ext>
            </a:extLst>
          </p:cNvPr>
          <p:cNvPicPr>
            <a:picLocks noChangeAspect="1"/>
          </p:cNvPicPr>
          <p:nvPr/>
        </p:nvPicPr>
        <p:blipFill>
          <a:blip r:embed="rId2"/>
          <a:stretch>
            <a:fillRect/>
          </a:stretch>
        </p:blipFill>
        <p:spPr>
          <a:xfrm>
            <a:off x="55599" y="1131170"/>
            <a:ext cx="4100765" cy="5725984"/>
          </a:xfrm>
          <a:prstGeom prst="rect">
            <a:avLst/>
          </a:prstGeom>
        </p:spPr>
      </p:pic>
      <p:pic>
        <p:nvPicPr>
          <p:cNvPr id="8" name="Kuva 7">
            <a:extLst>
              <a:ext uri="{FF2B5EF4-FFF2-40B4-BE49-F238E27FC236}">
                <a16:creationId xmlns:a16="http://schemas.microsoft.com/office/drawing/2014/main" id="{1410C7F6-4E65-6D43-B291-DA504BC72B09}"/>
              </a:ext>
            </a:extLst>
          </p:cNvPr>
          <p:cNvPicPr>
            <a:picLocks noChangeAspect="1"/>
          </p:cNvPicPr>
          <p:nvPr/>
        </p:nvPicPr>
        <p:blipFill>
          <a:blip r:embed="rId3"/>
          <a:stretch>
            <a:fillRect/>
          </a:stretch>
        </p:blipFill>
        <p:spPr>
          <a:xfrm>
            <a:off x="7056150" y="2317173"/>
            <a:ext cx="4633183" cy="4540827"/>
          </a:xfrm>
          <a:prstGeom prst="rect">
            <a:avLst/>
          </a:prstGeom>
        </p:spPr>
      </p:pic>
      <p:sp>
        <p:nvSpPr>
          <p:cNvPr id="9" name="Tekstiruutu 8">
            <a:extLst>
              <a:ext uri="{FF2B5EF4-FFF2-40B4-BE49-F238E27FC236}">
                <a16:creationId xmlns:a16="http://schemas.microsoft.com/office/drawing/2014/main" id="{8DD1EDD8-547B-4146-A814-E3D284B8F5D3}"/>
              </a:ext>
            </a:extLst>
          </p:cNvPr>
          <p:cNvSpPr txBox="1"/>
          <p:nvPr/>
        </p:nvSpPr>
        <p:spPr>
          <a:xfrm>
            <a:off x="7056150" y="1428273"/>
            <a:ext cx="1662545" cy="914400"/>
          </a:xfrm>
          <a:prstGeom prst="rect">
            <a:avLst/>
          </a:prstGeom>
        </p:spPr>
        <p:txBody>
          <a:bodyPr vert="horz" wrap="none" lIns="45720" tIns="22860" rIns="45720" bIns="22860" rtlCol="0" anchor="ctr">
            <a:noAutofit/>
          </a:bodyPr>
          <a:lstStyle/>
          <a:p>
            <a:pPr algn="l"/>
            <a:r>
              <a:rPr lang="fi-FI" sz="2400" b="1" dirty="0"/>
              <a:t>Koskee trukkeja </a:t>
            </a:r>
            <a:r>
              <a:rPr lang="fi-FI" sz="2400" b="1" dirty="0" err="1"/>
              <a:t>ym</a:t>
            </a:r>
            <a:r>
              <a:rPr lang="fi-FI" sz="2400" b="1" dirty="0"/>
              <a:t>:</a:t>
            </a:r>
          </a:p>
        </p:txBody>
      </p:sp>
      <p:sp>
        <p:nvSpPr>
          <p:cNvPr id="10" name="Tekstiruutu 9">
            <a:extLst>
              <a:ext uri="{FF2B5EF4-FFF2-40B4-BE49-F238E27FC236}">
                <a16:creationId xmlns:a16="http://schemas.microsoft.com/office/drawing/2014/main" id="{C967D68C-E9FA-C740-8802-3402061B0756}"/>
              </a:ext>
            </a:extLst>
          </p:cNvPr>
          <p:cNvSpPr txBox="1"/>
          <p:nvPr/>
        </p:nvSpPr>
        <p:spPr>
          <a:xfrm>
            <a:off x="4409210" y="4769427"/>
            <a:ext cx="1662545" cy="914400"/>
          </a:xfrm>
          <a:prstGeom prst="rect">
            <a:avLst/>
          </a:prstGeom>
        </p:spPr>
        <p:txBody>
          <a:bodyPr vert="horz" wrap="none" lIns="45720" tIns="22860" rIns="45720" bIns="22860" rtlCol="0" anchor="ctr">
            <a:noAutofit/>
          </a:bodyPr>
          <a:lstStyle/>
          <a:p>
            <a:pPr algn="l"/>
            <a:r>
              <a:rPr lang="fi-FI" sz="2400" b="1" dirty="0"/>
              <a:t>!!!!</a:t>
            </a:r>
          </a:p>
        </p:txBody>
      </p:sp>
    </p:spTree>
    <p:extLst>
      <p:ext uri="{BB962C8B-B14F-4D97-AF65-F5344CB8AC3E}">
        <p14:creationId xmlns:p14="http://schemas.microsoft.com/office/powerpoint/2010/main" val="2112641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2575DF7-36E8-7E35-86C5-9E659B279ABB}"/>
              </a:ext>
            </a:extLst>
          </p:cNvPr>
          <p:cNvSpPr>
            <a:spLocks noGrp="1"/>
          </p:cNvSpPr>
          <p:nvPr>
            <p:ph type="title"/>
          </p:nvPr>
        </p:nvSpPr>
        <p:spPr/>
        <p:txBody>
          <a:bodyPr/>
          <a:lstStyle/>
          <a:p>
            <a:r>
              <a:rPr lang="fi-FI" dirty="0"/>
              <a:t>Lyijyakustojen paloturvallisuus</a:t>
            </a:r>
          </a:p>
        </p:txBody>
      </p:sp>
      <p:sp>
        <p:nvSpPr>
          <p:cNvPr id="3" name="Sisällön paikkamerkki 2">
            <a:extLst>
              <a:ext uri="{FF2B5EF4-FFF2-40B4-BE49-F238E27FC236}">
                <a16:creationId xmlns:a16="http://schemas.microsoft.com/office/drawing/2014/main" id="{3B07B71F-EF6B-E67F-D683-8C1322C2D91B}"/>
              </a:ext>
            </a:extLst>
          </p:cNvPr>
          <p:cNvSpPr>
            <a:spLocks noGrp="1"/>
          </p:cNvSpPr>
          <p:nvPr>
            <p:ph idx="1"/>
          </p:nvPr>
        </p:nvSpPr>
        <p:spPr/>
        <p:txBody>
          <a:bodyPr/>
          <a:lstStyle/>
          <a:p>
            <a:r>
              <a:rPr lang="fi-FI" dirty="0"/>
              <a:t>Tuttua tekniikkaa, tulipalot harvinaisia</a:t>
            </a:r>
          </a:p>
          <a:p>
            <a:r>
              <a:rPr lang="fi-FI" dirty="0"/>
              <a:t>Akusto on aina potentiaalinen syttymisenergian lähde, vaikka itse akku olisi paloturvallinen.</a:t>
            </a:r>
          </a:p>
          <a:p>
            <a:r>
              <a:rPr lang="fi-FI" dirty="0"/>
              <a:t>Lyijyakku voi syttyä kennon sisäisen oikosulun seurauksena, mutta sammuu yleensä itsestään, mikäli tuote on suunniteltu oikein.</a:t>
            </a:r>
          </a:p>
          <a:p>
            <a:r>
              <a:rPr lang="fi-FI" dirty="0"/>
              <a:t>Olennaista suunnittelussa on riittävä tuuletus ja etäisyys palavaan materiaaliin</a:t>
            </a:r>
          </a:p>
        </p:txBody>
      </p:sp>
    </p:spTree>
    <p:extLst>
      <p:ext uri="{BB962C8B-B14F-4D97-AF65-F5344CB8AC3E}">
        <p14:creationId xmlns:p14="http://schemas.microsoft.com/office/powerpoint/2010/main" val="1136888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D0E1723-1C33-0645-E502-067CD703426D}"/>
              </a:ext>
            </a:extLst>
          </p:cNvPr>
          <p:cNvSpPr>
            <a:spLocks noGrp="1"/>
          </p:cNvSpPr>
          <p:nvPr>
            <p:ph type="title"/>
          </p:nvPr>
        </p:nvSpPr>
        <p:spPr/>
        <p:txBody>
          <a:bodyPr/>
          <a:lstStyle/>
          <a:p>
            <a:r>
              <a:rPr lang="fi-FI" dirty="0"/>
              <a:t>Esimerkki: bussipalo Lahdessa 1/2023</a:t>
            </a:r>
          </a:p>
        </p:txBody>
      </p:sp>
      <p:pic>
        <p:nvPicPr>
          <p:cNvPr id="7" name="Kuva 6">
            <a:extLst>
              <a:ext uri="{FF2B5EF4-FFF2-40B4-BE49-F238E27FC236}">
                <a16:creationId xmlns:a16="http://schemas.microsoft.com/office/drawing/2014/main" id="{6240380C-D909-A3A5-F141-11B7FB50E485}"/>
              </a:ext>
            </a:extLst>
          </p:cNvPr>
          <p:cNvPicPr>
            <a:picLocks noChangeAspect="1"/>
          </p:cNvPicPr>
          <p:nvPr/>
        </p:nvPicPr>
        <p:blipFill>
          <a:blip r:embed="rId3"/>
          <a:stretch>
            <a:fillRect/>
          </a:stretch>
        </p:blipFill>
        <p:spPr>
          <a:xfrm>
            <a:off x="130425" y="1684770"/>
            <a:ext cx="4243388" cy="4229100"/>
          </a:xfrm>
          <a:prstGeom prst="rect">
            <a:avLst/>
          </a:prstGeom>
        </p:spPr>
      </p:pic>
      <p:pic>
        <p:nvPicPr>
          <p:cNvPr id="1026" name="Picture 2" descr="Image">
            <a:extLst>
              <a:ext uri="{FF2B5EF4-FFF2-40B4-BE49-F238E27FC236}">
                <a16:creationId xmlns:a16="http://schemas.microsoft.com/office/drawing/2014/main" id="{D896EA87-CCA2-84D7-D802-8BDA34C3BC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8762" y="1454727"/>
            <a:ext cx="3349427" cy="5173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9711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DD37799A-1073-D104-0651-5EB894D8EB32}"/>
              </a:ext>
            </a:extLst>
          </p:cNvPr>
          <p:cNvSpPr>
            <a:spLocks noGrp="1"/>
          </p:cNvSpPr>
          <p:nvPr>
            <p:ph type="title"/>
          </p:nvPr>
        </p:nvSpPr>
        <p:spPr/>
        <p:txBody>
          <a:bodyPr/>
          <a:lstStyle/>
          <a:p>
            <a:r>
              <a:rPr lang="fi-FI" dirty="0"/>
              <a:t>Aurinkosähkö</a:t>
            </a:r>
          </a:p>
        </p:txBody>
      </p:sp>
      <p:sp>
        <p:nvSpPr>
          <p:cNvPr id="4" name="Sisällön paikkamerkki 3">
            <a:extLst>
              <a:ext uri="{FF2B5EF4-FFF2-40B4-BE49-F238E27FC236}">
                <a16:creationId xmlns:a16="http://schemas.microsoft.com/office/drawing/2014/main" id="{37411AAC-DF54-5638-FAD3-CAD209848518}"/>
              </a:ext>
            </a:extLst>
          </p:cNvPr>
          <p:cNvSpPr>
            <a:spLocks noGrp="1"/>
          </p:cNvSpPr>
          <p:nvPr>
            <p:ph idx="1"/>
          </p:nvPr>
        </p:nvSpPr>
        <p:spPr/>
        <p:txBody>
          <a:bodyPr/>
          <a:lstStyle/>
          <a:p>
            <a:r>
              <a:rPr lang="fi-FI" dirty="0"/>
              <a:t>Tulipaloja vasta muutamia Suomessa</a:t>
            </a:r>
          </a:p>
          <a:p>
            <a:r>
              <a:rPr lang="fi-FI" dirty="0"/>
              <a:t>Ei yksittäistä esille nousevaa syytä</a:t>
            </a:r>
          </a:p>
          <a:p>
            <a:pPr lvl="1"/>
            <a:r>
              <a:rPr lang="fi-FI" dirty="0"/>
              <a:t>Maailmalla tehdyissä tutkimuksissa huonot liitokset esille nouseva syy</a:t>
            </a:r>
          </a:p>
          <a:p>
            <a:r>
              <a:rPr lang="fi-FI" dirty="0"/>
              <a:t>Asennusten laatu ja tekijät vaihtelevat</a:t>
            </a:r>
          </a:p>
          <a:p>
            <a:pPr lvl="1"/>
            <a:r>
              <a:rPr lang="fi-FI" dirty="0"/>
              <a:t>Onko tässä seuraava päätään nostava vaara?</a:t>
            </a:r>
          </a:p>
          <a:p>
            <a:endParaRPr lang="fi-FI" dirty="0"/>
          </a:p>
        </p:txBody>
      </p:sp>
    </p:spTree>
    <p:extLst>
      <p:ext uri="{BB962C8B-B14F-4D97-AF65-F5344CB8AC3E}">
        <p14:creationId xmlns:p14="http://schemas.microsoft.com/office/powerpoint/2010/main" val="40551098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0ACC2652-DF05-2370-BC0E-FA14FA490C38}"/>
              </a:ext>
            </a:extLst>
          </p:cNvPr>
          <p:cNvPicPr>
            <a:picLocks noChangeAspect="1"/>
          </p:cNvPicPr>
          <p:nvPr/>
        </p:nvPicPr>
        <p:blipFill>
          <a:blip r:embed="rId2"/>
          <a:stretch>
            <a:fillRect/>
          </a:stretch>
        </p:blipFill>
        <p:spPr>
          <a:xfrm>
            <a:off x="6844707" y="193806"/>
            <a:ext cx="5240201" cy="1906265"/>
          </a:xfrm>
          <a:prstGeom prst="rect">
            <a:avLst/>
          </a:prstGeom>
        </p:spPr>
      </p:pic>
      <p:pic>
        <p:nvPicPr>
          <p:cNvPr id="5" name="Kuva 4">
            <a:extLst>
              <a:ext uri="{FF2B5EF4-FFF2-40B4-BE49-F238E27FC236}">
                <a16:creationId xmlns:a16="http://schemas.microsoft.com/office/drawing/2014/main" id="{75021ECB-1096-5015-F1A8-98B91480D7C0}"/>
              </a:ext>
            </a:extLst>
          </p:cNvPr>
          <p:cNvPicPr>
            <a:picLocks noChangeAspect="1"/>
          </p:cNvPicPr>
          <p:nvPr/>
        </p:nvPicPr>
        <p:blipFill>
          <a:blip r:embed="rId3"/>
          <a:stretch>
            <a:fillRect/>
          </a:stretch>
        </p:blipFill>
        <p:spPr>
          <a:xfrm>
            <a:off x="6844707" y="2100071"/>
            <a:ext cx="4759411" cy="1815599"/>
          </a:xfrm>
          <a:prstGeom prst="rect">
            <a:avLst/>
          </a:prstGeom>
        </p:spPr>
      </p:pic>
      <p:pic>
        <p:nvPicPr>
          <p:cNvPr id="6" name="Kuva 5">
            <a:extLst>
              <a:ext uri="{FF2B5EF4-FFF2-40B4-BE49-F238E27FC236}">
                <a16:creationId xmlns:a16="http://schemas.microsoft.com/office/drawing/2014/main" id="{295B3282-2F8B-1F17-D94D-A20FD1C2CFA3}"/>
              </a:ext>
            </a:extLst>
          </p:cNvPr>
          <p:cNvPicPr>
            <a:picLocks noChangeAspect="1"/>
          </p:cNvPicPr>
          <p:nvPr/>
        </p:nvPicPr>
        <p:blipFill>
          <a:blip r:embed="rId4"/>
          <a:stretch>
            <a:fillRect/>
          </a:stretch>
        </p:blipFill>
        <p:spPr>
          <a:xfrm>
            <a:off x="5064211" y="4006336"/>
            <a:ext cx="3886200" cy="1656999"/>
          </a:xfrm>
          <a:prstGeom prst="rect">
            <a:avLst/>
          </a:prstGeom>
        </p:spPr>
      </p:pic>
      <p:pic>
        <p:nvPicPr>
          <p:cNvPr id="7" name="Kuva 6">
            <a:extLst>
              <a:ext uri="{FF2B5EF4-FFF2-40B4-BE49-F238E27FC236}">
                <a16:creationId xmlns:a16="http://schemas.microsoft.com/office/drawing/2014/main" id="{339F234A-DF05-86BA-20C3-794B5BB344DE}"/>
              </a:ext>
            </a:extLst>
          </p:cNvPr>
          <p:cNvPicPr>
            <a:picLocks noChangeAspect="1"/>
          </p:cNvPicPr>
          <p:nvPr/>
        </p:nvPicPr>
        <p:blipFill>
          <a:blip r:embed="rId5"/>
          <a:stretch>
            <a:fillRect/>
          </a:stretch>
        </p:blipFill>
        <p:spPr>
          <a:xfrm>
            <a:off x="4419600" y="5838473"/>
            <a:ext cx="7772400" cy="1019527"/>
          </a:xfrm>
          <a:prstGeom prst="rect">
            <a:avLst/>
          </a:prstGeom>
        </p:spPr>
      </p:pic>
      <p:pic>
        <p:nvPicPr>
          <p:cNvPr id="8" name="Kuva 7">
            <a:extLst>
              <a:ext uri="{FF2B5EF4-FFF2-40B4-BE49-F238E27FC236}">
                <a16:creationId xmlns:a16="http://schemas.microsoft.com/office/drawing/2014/main" id="{81410472-63F9-8F1F-B549-7A048359EFB8}"/>
              </a:ext>
            </a:extLst>
          </p:cNvPr>
          <p:cNvPicPr>
            <a:picLocks noChangeAspect="1"/>
          </p:cNvPicPr>
          <p:nvPr/>
        </p:nvPicPr>
        <p:blipFill>
          <a:blip r:embed="rId6"/>
          <a:stretch>
            <a:fillRect/>
          </a:stretch>
        </p:blipFill>
        <p:spPr>
          <a:xfrm>
            <a:off x="0" y="79971"/>
            <a:ext cx="6872416" cy="1114694"/>
          </a:xfrm>
          <a:prstGeom prst="rect">
            <a:avLst/>
          </a:prstGeom>
        </p:spPr>
      </p:pic>
      <p:pic>
        <p:nvPicPr>
          <p:cNvPr id="9" name="Kuva 8">
            <a:extLst>
              <a:ext uri="{FF2B5EF4-FFF2-40B4-BE49-F238E27FC236}">
                <a16:creationId xmlns:a16="http://schemas.microsoft.com/office/drawing/2014/main" id="{2A975FB5-B6FF-4272-E49A-B8FDCEDF51C8}"/>
              </a:ext>
            </a:extLst>
          </p:cNvPr>
          <p:cNvPicPr>
            <a:picLocks noChangeAspect="1"/>
          </p:cNvPicPr>
          <p:nvPr/>
        </p:nvPicPr>
        <p:blipFill>
          <a:blip r:embed="rId7"/>
          <a:stretch>
            <a:fillRect/>
          </a:stretch>
        </p:blipFill>
        <p:spPr>
          <a:xfrm>
            <a:off x="175054" y="1311632"/>
            <a:ext cx="5920946" cy="745600"/>
          </a:xfrm>
          <a:prstGeom prst="rect">
            <a:avLst/>
          </a:prstGeom>
        </p:spPr>
      </p:pic>
    </p:spTree>
    <p:extLst>
      <p:ext uri="{BB962C8B-B14F-4D97-AF65-F5344CB8AC3E}">
        <p14:creationId xmlns:p14="http://schemas.microsoft.com/office/powerpoint/2010/main" val="26046182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CBB7278-EF61-6303-7FB7-00D57E4E61DB}"/>
              </a:ext>
            </a:extLst>
          </p:cNvPr>
          <p:cNvSpPr>
            <a:spLocks noGrp="1"/>
          </p:cNvSpPr>
          <p:nvPr>
            <p:ph type="title"/>
          </p:nvPr>
        </p:nvSpPr>
        <p:spPr/>
        <p:txBody>
          <a:bodyPr/>
          <a:lstStyle/>
          <a:p>
            <a:r>
              <a:rPr lang="fi-FI" dirty="0"/>
              <a:t>Kyberturvallisuus</a:t>
            </a:r>
          </a:p>
        </p:txBody>
      </p:sp>
      <p:sp>
        <p:nvSpPr>
          <p:cNvPr id="3" name="Sisällön paikkamerkki 2">
            <a:extLst>
              <a:ext uri="{FF2B5EF4-FFF2-40B4-BE49-F238E27FC236}">
                <a16:creationId xmlns:a16="http://schemas.microsoft.com/office/drawing/2014/main" id="{EC9463B3-C7E3-BC61-E926-18B5318E0E5A}"/>
              </a:ext>
            </a:extLst>
          </p:cNvPr>
          <p:cNvSpPr>
            <a:spLocks noGrp="1"/>
          </p:cNvSpPr>
          <p:nvPr>
            <p:ph idx="1"/>
          </p:nvPr>
        </p:nvSpPr>
        <p:spPr/>
        <p:txBody>
          <a:bodyPr/>
          <a:lstStyle/>
          <a:p>
            <a:r>
              <a:rPr lang="fi-FI" dirty="0"/>
              <a:t>Jos laite on kytkettävissä internetiin, se on haavoittuva.</a:t>
            </a:r>
          </a:p>
          <a:p>
            <a:r>
              <a:rPr lang="fi-FI" dirty="0"/>
              <a:t>Mitä halvemmasta tuotteesta kysymys, sitä epäilevämmin voi suhtautua tuotteen tietoturvaan.</a:t>
            </a:r>
          </a:p>
          <a:p>
            <a:r>
              <a:rPr lang="fi-FI" dirty="0"/>
              <a:t>Tarvitseeko leivänpaahtimen, jääkaapin tai ruohonleikkurin olla yhteydessä internetiin?</a:t>
            </a:r>
          </a:p>
          <a:p>
            <a:r>
              <a:rPr lang="fi-FI" dirty="0"/>
              <a:t>Onko verkkoyhteydestä enemmän haittaa kuin hyötyä?</a:t>
            </a:r>
          </a:p>
        </p:txBody>
      </p:sp>
    </p:spTree>
    <p:extLst>
      <p:ext uri="{BB962C8B-B14F-4D97-AF65-F5344CB8AC3E}">
        <p14:creationId xmlns:p14="http://schemas.microsoft.com/office/powerpoint/2010/main" val="3825321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97A5AF-D213-40DF-BDE6-7A4FA9BA3E74}"/>
              </a:ext>
            </a:extLst>
          </p:cNvPr>
          <p:cNvSpPr>
            <a:spLocks noGrp="1"/>
          </p:cNvSpPr>
          <p:nvPr>
            <p:ph type="title"/>
          </p:nvPr>
        </p:nvSpPr>
        <p:spPr/>
        <p:txBody>
          <a:bodyPr/>
          <a:lstStyle/>
          <a:p>
            <a:r>
              <a:rPr lang="fi-FI" dirty="0"/>
              <a:t>Litiumioniakuston paloturvallisuus</a:t>
            </a:r>
          </a:p>
        </p:txBody>
      </p:sp>
      <p:sp>
        <p:nvSpPr>
          <p:cNvPr id="3" name="Sisällön paikkamerkki 2">
            <a:extLst>
              <a:ext uri="{FF2B5EF4-FFF2-40B4-BE49-F238E27FC236}">
                <a16:creationId xmlns:a16="http://schemas.microsoft.com/office/drawing/2014/main" id="{4344DDA5-F3FB-E970-798E-CAD016B702C7}"/>
              </a:ext>
            </a:extLst>
          </p:cNvPr>
          <p:cNvSpPr>
            <a:spLocks noGrp="1"/>
          </p:cNvSpPr>
          <p:nvPr>
            <p:ph idx="1"/>
          </p:nvPr>
        </p:nvSpPr>
        <p:spPr/>
        <p:txBody>
          <a:bodyPr/>
          <a:lstStyle/>
          <a:p>
            <a:r>
              <a:rPr lang="fi-FI" dirty="0"/>
              <a:t>riski = seuraukset x todennäköisyys</a:t>
            </a:r>
          </a:p>
          <a:p>
            <a:r>
              <a:rPr lang="fi-FI" dirty="0"/>
              <a:t>On erittäin harvinaista, että litiumionikenno syttyy palamaan. Kun se syttyy, sitä on vaikea sammuttaa ja mikäli akusto ja sijainti on väärin suunniteltu, palo voi aiheuttaa miljoonavahingot.</a:t>
            </a:r>
          </a:p>
          <a:p>
            <a:r>
              <a:rPr lang="fi-FI" dirty="0"/>
              <a:t>Taloudelliset seikat ajavat yleensä tiiviiseen suunnitteluun: yhden kennon lämpöryntäys etenee seuraaviin</a:t>
            </a:r>
          </a:p>
          <a:p>
            <a:r>
              <a:rPr lang="fi-FI" dirty="0"/>
              <a:t>On merkitystä, onko kyseessä merikontti sähköasemalla vai onko energiavarasto sijoitettu kauppakeskukseen</a:t>
            </a:r>
          </a:p>
          <a:p>
            <a:endParaRPr lang="fi-FI" dirty="0"/>
          </a:p>
        </p:txBody>
      </p:sp>
    </p:spTree>
    <p:extLst>
      <p:ext uri="{BB962C8B-B14F-4D97-AF65-F5344CB8AC3E}">
        <p14:creationId xmlns:p14="http://schemas.microsoft.com/office/powerpoint/2010/main" val="3888821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a:extLst>
              <a:ext uri="{FF2B5EF4-FFF2-40B4-BE49-F238E27FC236}">
                <a16:creationId xmlns:a16="http://schemas.microsoft.com/office/drawing/2014/main" id="{E94BE29A-2254-8A7A-3307-1A99B836137F}"/>
              </a:ext>
            </a:extLst>
          </p:cNvPr>
          <p:cNvPicPr>
            <a:picLocks noGrp="1" noChangeAspect="1"/>
          </p:cNvPicPr>
          <p:nvPr>
            <p:ph idx="4294967295"/>
          </p:nvPr>
        </p:nvPicPr>
        <p:blipFill>
          <a:blip r:embed="rId2"/>
          <a:stretch>
            <a:fillRect/>
          </a:stretch>
        </p:blipFill>
        <p:spPr>
          <a:xfrm>
            <a:off x="751702" y="259477"/>
            <a:ext cx="10688595" cy="6598523"/>
          </a:xfrm>
        </p:spPr>
      </p:pic>
    </p:spTree>
    <p:extLst>
      <p:ext uri="{BB962C8B-B14F-4D97-AF65-F5344CB8AC3E}">
        <p14:creationId xmlns:p14="http://schemas.microsoft.com/office/powerpoint/2010/main" val="320730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670576C-C47F-23B7-196B-46061722FC52}"/>
              </a:ext>
            </a:extLst>
          </p:cNvPr>
          <p:cNvSpPr>
            <a:spLocks noGrp="1"/>
          </p:cNvSpPr>
          <p:nvPr>
            <p:ph type="title"/>
          </p:nvPr>
        </p:nvSpPr>
        <p:spPr/>
        <p:txBody>
          <a:bodyPr/>
          <a:lstStyle/>
          <a:p>
            <a:r>
              <a:rPr lang="fi-FI" dirty="0"/>
              <a:t>Tilanne Suomessa</a:t>
            </a:r>
          </a:p>
        </p:txBody>
      </p:sp>
      <p:sp>
        <p:nvSpPr>
          <p:cNvPr id="3" name="Sisällön paikkamerkki 2">
            <a:extLst>
              <a:ext uri="{FF2B5EF4-FFF2-40B4-BE49-F238E27FC236}">
                <a16:creationId xmlns:a16="http://schemas.microsoft.com/office/drawing/2014/main" id="{DA029F63-3652-861B-A4FB-8F6046993CF0}"/>
              </a:ext>
            </a:extLst>
          </p:cNvPr>
          <p:cNvSpPr>
            <a:spLocks noGrp="1"/>
          </p:cNvSpPr>
          <p:nvPr>
            <p:ph idx="1"/>
          </p:nvPr>
        </p:nvSpPr>
        <p:spPr/>
        <p:txBody>
          <a:bodyPr/>
          <a:lstStyle/>
          <a:p>
            <a:r>
              <a:rPr lang="fi-FI" dirty="0"/>
              <a:t>Suomessa ei toistaiseksi akkuenergiavarastojen paloja – toisaalta energiavarastojakin on vähän.</a:t>
            </a:r>
          </a:p>
          <a:p>
            <a:r>
              <a:rPr lang="fi-FI" dirty="0"/>
              <a:t>Pienten litiumioniakkujen aiheuttamia pelastustehtäviä vuosittain kymmeniä, ja päälle vakuutusyhtiöiden korvaamat (muutamia satoja vuosittain).</a:t>
            </a:r>
          </a:p>
          <a:p>
            <a:pPr lvl="1"/>
            <a:r>
              <a:rPr lang="fi-FI" dirty="0"/>
              <a:t>Määrä on vähäinen, kun otetaan huomioon, että litiumioniakkuja on Suomessa arviolta kymmeniä miljoonia.</a:t>
            </a:r>
          </a:p>
          <a:p>
            <a:r>
              <a:rPr lang="fi-FI" dirty="0"/>
              <a:t>Paikallisakustoihin liittyvät rakennuspalot yleensä aurinkosähköjärjestelmistä / niiden akustoista. Myös muutamia varavoima-akkupaloja.</a:t>
            </a:r>
          </a:p>
          <a:p>
            <a:endParaRPr lang="fi-FI" dirty="0"/>
          </a:p>
        </p:txBody>
      </p:sp>
    </p:spTree>
    <p:extLst>
      <p:ext uri="{BB962C8B-B14F-4D97-AF65-F5344CB8AC3E}">
        <p14:creationId xmlns:p14="http://schemas.microsoft.com/office/powerpoint/2010/main" val="2582904075"/>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B3B58A9D-9AB9-1E47-ABBD-451B9C3C6305}" vid="{F138936E-270B-C34F-BDAD-44BB4CD6C6A2}"/>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Office-teema</Template>
  <TotalTime>2112</TotalTime>
  <Words>3612</Words>
  <Application>Microsoft Macintosh PowerPoint</Application>
  <PresentationFormat>Laajakuva</PresentationFormat>
  <Paragraphs>406</Paragraphs>
  <Slides>63</Slides>
  <Notes>3</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63</vt:i4>
      </vt:variant>
    </vt:vector>
  </HeadingPairs>
  <TitlesOfParts>
    <vt:vector size="67" baseType="lpstr">
      <vt:lpstr>Arial</vt:lpstr>
      <vt:lpstr>Calibri</vt:lpstr>
      <vt:lpstr>Times New Roman</vt:lpstr>
      <vt:lpstr>Office-teema</vt:lpstr>
      <vt:lpstr>Uuden teknologian turvallisuus</vt:lpstr>
      <vt:lpstr>Puhujasta</vt:lpstr>
      <vt:lpstr>“Uusi” tekniikka</vt:lpstr>
      <vt:lpstr>Lyijyakku vs. litiumioniakku ja paloturvallisuus</vt:lpstr>
      <vt:lpstr>Litiumioniakkujen tukkuhinta (ajoneuvot)</vt:lpstr>
      <vt:lpstr>Lyijyakustojen paloturvallisuus</vt:lpstr>
      <vt:lpstr>Litiumioniakuston paloturvallisuus</vt:lpstr>
      <vt:lpstr>PowerPoint-esitys</vt:lpstr>
      <vt:lpstr>Tilanne Suomessa</vt:lpstr>
      <vt:lpstr>”Mitään ei ole sattunut ennenkään”</vt:lpstr>
      <vt:lpstr>Tapauksia Suomesta: rakennuspalo</vt:lpstr>
      <vt:lpstr>Kiinteät akustot harvinaisia tulipaloissa</vt:lpstr>
      <vt:lpstr>Tapausesimerkki: Arizona, huhtikuu 2019</vt:lpstr>
      <vt:lpstr>Tapausesimerkki: Peking, huhtikuu 2021 </vt:lpstr>
      <vt:lpstr>Tapausesimerkki: Australia, heinäkuu 2021 </vt:lpstr>
      <vt:lpstr>Lainsäädäntö</vt:lpstr>
      <vt:lpstr>Standardit</vt:lpstr>
      <vt:lpstr>Uusi SFS 6000:2022</vt:lpstr>
      <vt:lpstr>Uusi SFS 6000:2022</vt:lpstr>
      <vt:lpstr>IEC 62619: Safety requirements for secondary lithium cells and batteries, for use in industrial applications</vt:lpstr>
      <vt:lpstr>Leviämistesti</vt:lpstr>
      <vt:lpstr>Suojausmenetelmät</vt:lpstr>
      <vt:lpstr>Lähteitä ja lisälukemista</vt:lpstr>
      <vt:lpstr>Sähköautojen latausturvallisuus</vt:lpstr>
      <vt:lpstr>Sähkö- ja hybridiajoneuvopalot toistaiseksi harvinaisia Suomessa</vt:lpstr>
      <vt:lpstr>Täyssähköauto sisältä</vt:lpstr>
      <vt:lpstr>Sähköauton voi ladata monella tavalla</vt:lpstr>
      <vt:lpstr>Latausjohto (lataustapa 3, tyyppi 2)</vt:lpstr>
      <vt:lpstr>Latausliitin eli latausvastake autossa</vt:lpstr>
      <vt:lpstr>Kiinteästi asennettava latauspiste</vt:lpstr>
      <vt:lpstr>Sähköauton lataamisen lyhyt matematiikka</vt:lpstr>
      <vt:lpstr>Esimerkki Ruotsista ja Norjasta</vt:lpstr>
      <vt:lpstr>PowerPoint-esitys</vt:lpstr>
      <vt:lpstr>Enemmistö lataa sukopistorasiasta</vt:lpstr>
      <vt:lpstr>Tutkimus Pelastus- ja turvallisuustutkimuksen vuosikirjassa 2021</vt:lpstr>
      <vt:lpstr>Johdanto</vt:lpstr>
      <vt:lpstr>Sähköasennusten paloturvallisuus</vt:lpstr>
      <vt:lpstr>Esimerkki: Levin mökkipalo (OTKES)</vt:lpstr>
      <vt:lpstr>Aineisto ja menetelmät</vt:lpstr>
      <vt:lpstr>Tulokset</vt:lpstr>
      <vt:lpstr>Lataustapa ja latausvirta</vt:lpstr>
      <vt:lpstr>Latauspaikka ja rakennustyyppi</vt:lpstr>
      <vt:lpstr>Henkilöriskit</vt:lpstr>
      <vt:lpstr>Poiminta haastatteluista</vt:lpstr>
      <vt:lpstr>Kokonaispaloturvallisuus voi heiketä hieman</vt:lpstr>
      <vt:lpstr>Tapaukset Prontossa</vt:lpstr>
      <vt:lpstr>Esimerkkitapaus kaapelireitin tarkastamisen tärkeydestä</vt:lpstr>
      <vt:lpstr>Pohdintaa ja jatkotutkimusta</vt:lpstr>
      <vt:lpstr>Jo tehtyjä toimenpiteitä</vt:lpstr>
      <vt:lpstr>Tulossa olevia toimenpiteitä</vt:lpstr>
      <vt:lpstr>Toimenpide-ehdotuksia</vt:lpstr>
      <vt:lpstr>Suhteellisuudentaju muistettava!</vt:lpstr>
      <vt:lpstr>Harhaanjohtava myyntipuhe voi syödä pohjaa asialliselta valistukselta</vt:lpstr>
      <vt:lpstr>Esimerkki viestinnästä (vakuutusyhtiö)</vt:lpstr>
      <vt:lpstr>Turvallinen lataaminen lyhyesti</vt:lpstr>
      <vt:lpstr>Erillinen piharasia = turvallinen</vt:lpstr>
      <vt:lpstr>Ei näin!</vt:lpstr>
      <vt:lpstr>Super-suko (HL-pistorasia)</vt:lpstr>
      <vt:lpstr>Vakuutusehdot ja suojeluohjeet (Esimerkki: OP Pohjola)</vt:lpstr>
      <vt:lpstr>Esimerkki: bussipalo Lahdessa 1/2023</vt:lpstr>
      <vt:lpstr>Aurinkosähkö</vt:lpstr>
      <vt:lpstr>PowerPoint-esitys</vt:lpstr>
      <vt:lpstr>Kyberturvallisuus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Vesa Linja-aho</dc:creator>
  <cp:lastModifiedBy>Marko Vuorio</cp:lastModifiedBy>
  <cp:revision>15</cp:revision>
  <dcterms:created xsi:type="dcterms:W3CDTF">2022-05-08T16:43:07Z</dcterms:created>
  <dcterms:modified xsi:type="dcterms:W3CDTF">2023-02-03T06:57:40Z</dcterms:modified>
</cp:coreProperties>
</file>